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8" r:id="rId4"/>
    <p:sldId id="261" r:id="rId5"/>
    <p:sldId id="270" r:id="rId6"/>
    <p:sldId id="265" r:id="rId7"/>
    <p:sldId id="269" r:id="rId8"/>
    <p:sldId id="268" r:id="rId9"/>
    <p:sldId id="267" r:id="rId10"/>
    <p:sldId id="26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F1E1F8-49C8-4480-85E6-5CE9B1B22AD4}" v="834" dt="2022-09-29T21:50:57.0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88" autoAdjust="0"/>
    <p:restoredTop sz="94660"/>
  </p:normalViewPr>
  <p:slideViewPr>
    <p:cSldViewPr snapToGrid="0">
      <p:cViewPr>
        <p:scale>
          <a:sx n="82" d="100"/>
          <a:sy n="82" d="100"/>
        </p:scale>
        <p:origin x="-132"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10134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3962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3323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19330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75843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1484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6CE7D5-CF57-46EF-B807-FDD0502418D4}"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962922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60819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030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3094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53990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4834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02535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72159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9019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77814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8843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46CE7D5-CF57-46EF-B807-FDD0502418D4}" type="datetimeFigureOut">
              <a:rPr lang="en-US" smtClean="0"/>
              <a:t>10/3/2022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6053086"/>
      </p:ext>
    </p:extLst>
  </p:cSld>
  <p:clrMap bg1="dk1" tx1="lt1" bg2="dk2"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 id="21474837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g"/><Relationship Id="rId13" Type="http://schemas.openxmlformats.org/officeDocument/2006/relationships/image" Target="../media/image34.jpeg"/><Relationship Id="rId3" Type="http://schemas.openxmlformats.org/officeDocument/2006/relationships/image" Target="../media/image24.pn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jpg"/><Relationship Id="rId5" Type="http://schemas.openxmlformats.org/officeDocument/2006/relationships/image" Target="../media/image15.jpg"/><Relationship Id="rId10" Type="http://schemas.openxmlformats.org/officeDocument/2006/relationships/image" Target="../media/image20.jpg"/><Relationship Id="rId4" Type="http://schemas.openxmlformats.org/officeDocument/2006/relationships/image" Target="../media/image14.jpg"/><Relationship Id="rId9"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cs typeface="Calibri Light"/>
              </a:rPr>
              <a:t>WINE PACKAGING</a:t>
            </a:r>
            <a:br>
              <a:rPr lang="en-US" dirty="0">
                <a:cs typeface="Calibri Light"/>
              </a:rPr>
            </a:br>
            <a:r>
              <a:rPr lang="en-US" dirty="0">
                <a:cs typeface="Calibri Light"/>
              </a:rPr>
              <a:t>SOLUTIONS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t>Private Label Wine &amp; Spirits </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462D-BAA5-A6FB-95F2-C18FA3B064FD}"/>
              </a:ext>
            </a:extLst>
          </p:cNvPr>
          <p:cNvSpPr>
            <a:spLocks noGrp="1"/>
          </p:cNvSpPr>
          <p:nvPr>
            <p:ph type="title"/>
          </p:nvPr>
        </p:nvSpPr>
        <p:spPr>
          <a:xfrm>
            <a:off x="330728" y="155649"/>
            <a:ext cx="10515600" cy="1325563"/>
          </a:xfrm>
        </p:spPr>
        <p:txBody>
          <a:bodyPr>
            <a:normAutofit fontScale="90000"/>
          </a:bodyPr>
          <a:lstStyle/>
          <a:p>
            <a:r>
              <a:rPr lang="en-US" dirty="0">
                <a:latin typeface="Agency FB" panose="020B0503020202020204" pitchFamily="34" charset="0"/>
                <a:cs typeface="Calibri Light"/>
              </a:rPr>
              <a:t>BOTTLES</a:t>
            </a:r>
            <a:br>
              <a:rPr lang="en-US" dirty="0">
                <a:latin typeface="Agency FB" panose="020B0503020202020204" pitchFamily="34" charset="0"/>
                <a:cs typeface="Calibri Light"/>
              </a:rPr>
            </a:br>
            <a:r>
              <a:rPr lang="en-US" dirty="0">
                <a:latin typeface="Agency FB" panose="020B0503020202020204" pitchFamily="34" charset="0"/>
                <a:cs typeface="Calibri Light"/>
              </a:rPr>
              <a:t>CAPSULES</a:t>
            </a:r>
            <a:endParaRPr lang="en-US" dirty="0">
              <a:latin typeface="Agency FB" panose="020B0503020202020204" pitchFamily="34" charset="0"/>
            </a:endParaRPr>
          </a:p>
        </p:txBody>
      </p:sp>
      <p:sp>
        <p:nvSpPr>
          <p:cNvPr id="3" name="Content Placeholder 2">
            <a:extLst>
              <a:ext uri="{FF2B5EF4-FFF2-40B4-BE49-F238E27FC236}">
                <a16:creationId xmlns:a16="http://schemas.microsoft.com/office/drawing/2014/main" id="{F5566F97-DFE7-6B0E-D548-5B15F5392F53}"/>
              </a:ext>
            </a:extLst>
          </p:cNvPr>
          <p:cNvSpPr>
            <a:spLocks noGrp="1"/>
          </p:cNvSpPr>
          <p:nvPr>
            <p:ph idx="1"/>
          </p:nvPr>
        </p:nvSpPr>
        <p:spPr>
          <a:xfrm>
            <a:off x="330728" y="1732215"/>
            <a:ext cx="10233800" cy="4351338"/>
          </a:xfrm>
        </p:spPr>
        <p:txBody>
          <a:bodyPr vert="horz" lIns="91440" tIns="45720" rIns="91440" bIns="45720" rtlCol="0" anchor="t">
            <a:normAutofit fontScale="92500" lnSpcReduction="20000"/>
          </a:bodyPr>
          <a:lstStyle/>
          <a:p>
            <a:endParaRPr lang="en-US" dirty="0">
              <a:cs typeface="Calibri"/>
            </a:endParaRPr>
          </a:p>
          <a:p>
            <a:r>
              <a:rPr lang="en-US" dirty="0">
                <a:cs typeface="Calibri"/>
              </a:rPr>
              <a:t>PVC </a:t>
            </a: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a:p>
            <a:r>
              <a:rPr lang="en-US" dirty="0">
                <a:cs typeface="Calibri"/>
              </a:rPr>
              <a:t>STELVIN</a:t>
            </a:r>
          </a:p>
          <a:p>
            <a:endParaRPr lang="en-US" dirty="0">
              <a:cs typeface="Calibri"/>
            </a:endParaRPr>
          </a:p>
          <a:p>
            <a:endParaRPr lang="en-US" dirty="0">
              <a:cs typeface="Calibri"/>
            </a:endParaRPr>
          </a:p>
          <a:p>
            <a:endParaRPr lang="en-US" dirty="0">
              <a:cs typeface="Calibri"/>
            </a:endParaRPr>
          </a:p>
          <a:p>
            <a:r>
              <a:rPr lang="en-US" dirty="0">
                <a:cs typeface="Calibri"/>
              </a:rPr>
              <a:t>OTHERS</a:t>
            </a:r>
          </a:p>
        </p:txBody>
      </p:sp>
      <p:pic>
        <p:nvPicPr>
          <p:cNvPr id="5" name="Picture 4" descr="A picture containing text&#10;&#10;Description automatically generated">
            <a:extLst>
              <a:ext uri="{FF2B5EF4-FFF2-40B4-BE49-F238E27FC236}">
                <a16:creationId xmlns:a16="http://schemas.microsoft.com/office/drawing/2014/main" id="{3549218C-B8E5-AD9A-3CB6-DD6DEECF757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71" t="44999" r="25000" b="13328"/>
          <a:stretch/>
        </p:blipFill>
        <p:spPr>
          <a:xfrm>
            <a:off x="2953890" y="3488108"/>
            <a:ext cx="5747968" cy="1514618"/>
          </a:xfrm>
          <a:prstGeom prst="rect">
            <a:avLst/>
          </a:prstGeom>
        </p:spPr>
      </p:pic>
      <p:grpSp>
        <p:nvGrpSpPr>
          <p:cNvPr id="31" name="Group 30">
            <a:extLst>
              <a:ext uri="{FF2B5EF4-FFF2-40B4-BE49-F238E27FC236}">
                <a16:creationId xmlns:a16="http://schemas.microsoft.com/office/drawing/2014/main" id="{19210DF3-AD03-05F2-CB1C-41E0856225C0}"/>
              </a:ext>
            </a:extLst>
          </p:cNvPr>
          <p:cNvGrpSpPr/>
          <p:nvPr/>
        </p:nvGrpSpPr>
        <p:grpSpPr>
          <a:xfrm>
            <a:off x="2766221" y="1230209"/>
            <a:ext cx="3329779" cy="2018559"/>
            <a:chOff x="2766221" y="1226828"/>
            <a:chExt cx="3494943" cy="2274022"/>
          </a:xfrm>
        </p:grpSpPr>
        <p:pic>
          <p:nvPicPr>
            <p:cNvPr id="9" name="Picture 8" descr="A picture containing cup, coffee&#10;&#10;Description automatically generated">
              <a:extLst>
                <a:ext uri="{FF2B5EF4-FFF2-40B4-BE49-F238E27FC236}">
                  <a16:creationId xmlns:a16="http://schemas.microsoft.com/office/drawing/2014/main" id="{32F890F5-48D0-F55F-5DEC-B96976D77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6221" y="1382257"/>
              <a:ext cx="1171334" cy="2049835"/>
            </a:xfrm>
            <a:prstGeom prst="rect">
              <a:avLst/>
            </a:prstGeom>
          </p:spPr>
        </p:pic>
        <p:pic>
          <p:nvPicPr>
            <p:cNvPr id="11" name="Picture 10" descr="A picture containing cup, indoor, vessel, dark&#10;&#10;Description automatically generated">
              <a:extLst>
                <a:ext uri="{FF2B5EF4-FFF2-40B4-BE49-F238E27FC236}">
                  <a16:creationId xmlns:a16="http://schemas.microsoft.com/office/drawing/2014/main" id="{3EF2447E-4CD7-041A-5198-85298B259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9250" y="1323595"/>
              <a:ext cx="1220859" cy="2136505"/>
            </a:xfrm>
            <a:prstGeom prst="rect">
              <a:avLst/>
            </a:prstGeom>
          </p:spPr>
        </p:pic>
        <p:pic>
          <p:nvPicPr>
            <p:cNvPr id="13" name="Picture 12" descr="A picture containing cup, orange, vessel, bottle&#10;&#10;Description automatically generated">
              <a:extLst>
                <a:ext uri="{FF2B5EF4-FFF2-40B4-BE49-F238E27FC236}">
                  <a16:creationId xmlns:a16="http://schemas.microsoft.com/office/drawing/2014/main" id="{BCB830F7-E10A-B86B-614E-703E305126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9922" y="1295587"/>
              <a:ext cx="1220859" cy="2136505"/>
            </a:xfrm>
            <a:prstGeom prst="rect">
              <a:avLst/>
            </a:prstGeom>
          </p:spPr>
        </p:pic>
        <p:pic>
          <p:nvPicPr>
            <p:cNvPr id="15" name="Picture 14" descr="A picture containing bottle, green, indoor, vessel&#10;&#10;Description automatically generated">
              <a:extLst>
                <a:ext uri="{FF2B5EF4-FFF2-40B4-BE49-F238E27FC236}">
                  <a16:creationId xmlns:a16="http://schemas.microsoft.com/office/drawing/2014/main" id="{70FE5A42-9E80-EDF2-6D0F-32B61943A9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61723" y="1226828"/>
              <a:ext cx="1299441" cy="2274022"/>
            </a:xfrm>
            <a:prstGeom prst="rect">
              <a:avLst/>
            </a:prstGeom>
          </p:spPr>
        </p:pic>
      </p:grpSp>
      <p:grpSp>
        <p:nvGrpSpPr>
          <p:cNvPr id="30" name="Group 29">
            <a:extLst>
              <a:ext uri="{FF2B5EF4-FFF2-40B4-BE49-F238E27FC236}">
                <a16:creationId xmlns:a16="http://schemas.microsoft.com/office/drawing/2014/main" id="{554C6934-4FFF-5D4B-0E52-008AE646E2E0}"/>
              </a:ext>
            </a:extLst>
          </p:cNvPr>
          <p:cNvGrpSpPr/>
          <p:nvPr/>
        </p:nvGrpSpPr>
        <p:grpSpPr>
          <a:xfrm>
            <a:off x="2953890" y="5297494"/>
            <a:ext cx="7055319" cy="1288065"/>
            <a:chOff x="2935702" y="5473598"/>
            <a:chExt cx="7055319" cy="1288065"/>
          </a:xfrm>
        </p:grpSpPr>
        <p:pic>
          <p:nvPicPr>
            <p:cNvPr id="19" name="Picture 18" descr="A close-up of a bracelet&#10;&#10;Description automatically generated with medium confidence">
              <a:extLst>
                <a:ext uri="{FF2B5EF4-FFF2-40B4-BE49-F238E27FC236}">
                  <a16:creationId xmlns:a16="http://schemas.microsoft.com/office/drawing/2014/main" id="{0FCA36C9-D22D-BD21-FE49-9EB32E397A4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0104" t="58051" r="9053" b="5506"/>
            <a:stretch/>
          </p:blipFill>
          <p:spPr>
            <a:xfrm>
              <a:off x="6770193" y="5474317"/>
              <a:ext cx="1205336" cy="740808"/>
            </a:xfrm>
            <a:prstGeom prst="rect">
              <a:avLst/>
            </a:prstGeom>
          </p:spPr>
        </p:pic>
        <p:pic>
          <p:nvPicPr>
            <p:cNvPr id="21" name="Picture 20">
              <a:extLst>
                <a:ext uri="{FF2B5EF4-FFF2-40B4-BE49-F238E27FC236}">
                  <a16:creationId xmlns:a16="http://schemas.microsoft.com/office/drawing/2014/main" id="{13B2BB94-C826-C986-6471-FE606E265429}"/>
                </a:ext>
              </a:extLst>
            </p:cNvPr>
            <p:cNvPicPr>
              <a:picLocks noChangeAspect="1"/>
            </p:cNvPicPr>
            <p:nvPr/>
          </p:nvPicPr>
          <p:blipFill rotWithShape="1">
            <a:blip r:embed="rId8">
              <a:extLst>
                <a:ext uri="{28A0092B-C50C-407E-A947-70E740481C1C}">
                  <a14:useLocalDpi xmlns:a14="http://schemas.microsoft.com/office/drawing/2010/main" val="0"/>
                </a:ext>
              </a:extLst>
            </a:blip>
            <a:srcRect l="24821" t="26460" r="27685" b="19678"/>
            <a:stretch/>
          </p:blipFill>
          <p:spPr>
            <a:xfrm>
              <a:off x="4609432" y="5481306"/>
              <a:ext cx="1128980" cy="1280355"/>
            </a:xfrm>
            <a:prstGeom prst="rect">
              <a:avLst/>
            </a:prstGeom>
          </p:spPr>
        </p:pic>
        <p:pic>
          <p:nvPicPr>
            <p:cNvPr id="25" name="Picture 24" descr="A picture containing tableware, bottle&#10;&#10;Description automatically generated">
              <a:extLst>
                <a:ext uri="{FF2B5EF4-FFF2-40B4-BE49-F238E27FC236}">
                  <a16:creationId xmlns:a16="http://schemas.microsoft.com/office/drawing/2014/main" id="{78C1AE2A-FFD9-462B-5341-55DCF6C0F8C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8539" b="7130"/>
            <a:stretch/>
          </p:blipFill>
          <p:spPr>
            <a:xfrm>
              <a:off x="9218513" y="5473598"/>
              <a:ext cx="772508" cy="1285585"/>
            </a:xfrm>
            <a:prstGeom prst="rect">
              <a:avLst/>
            </a:prstGeom>
          </p:spPr>
        </p:pic>
        <p:pic>
          <p:nvPicPr>
            <p:cNvPr id="27" name="Picture 26" descr="A picture containing furniture, stool, seat, table&#10;&#10;Description automatically generated">
              <a:extLst>
                <a:ext uri="{FF2B5EF4-FFF2-40B4-BE49-F238E27FC236}">
                  <a16:creationId xmlns:a16="http://schemas.microsoft.com/office/drawing/2014/main" id="{891F308F-CD5F-3E25-5BBF-7B52BC275000}"/>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456" t="27886" r="8176" b="27308"/>
            <a:stretch/>
          </p:blipFill>
          <p:spPr>
            <a:xfrm>
              <a:off x="2935702" y="5474142"/>
              <a:ext cx="1673730" cy="1287519"/>
            </a:xfrm>
            <a:prstGeom prst="rect">
              <a:avLst/>
            </a:prstGeom>
          </p:spPr>
        </p:pic>
        <p:pic>
          <p:nvPicPr>
            <p:cNvPr id="29" name="Picture 28" descr="A picture containing accessory, stone&#10;&#10;Description automatically generated">
              <a:extLst>
                <a:ext uri="{FF2B5EF4-FFF2-40B4-BE49-F238E27FC236}">
                  <a16:creationId xmlns:a16="http://schemas.microsoft.com/office/drawing/2014/main" id="{EF8C6E85-30C9-3152-FDCF-0E4E256EA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3519" t="25258" r="23047" b="9755"/>
            <a:stretch/>
          </p:blipFill>
          <p:spPr>
            <a:xfrm>
              <a:off x="5735204" y="5473599"/>
              <a:ext cx="1038163" cy="1288064"/>
            </a:xfrm>
            <a:prstGeom prst="rect">
              <a:avLst/>
            </a:prstGeom>
          </p:spPr>
        </p:pic>
        <p:pic>
          <p:nvPicPr>
            <p:cNvPr id="17" name="Picture 16" descr="A picture containing brush, seat&#10;&#10;Description automatically generated">
              <a:extLst>
                <a:ext uri="{FF2B5EF4-FFF2-40B4-BE49-F238E27FC236}">
                  <a16:creationId xmlns:a16="http://schemas.microsoft.com/office/drawing/2014/main" id="{FAC80C5F-2BB8-4F70-007C-F5E6249EBA7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9259" t="37070" r="7185" b="18849"/>
            <a:stretch/>
          </p:blipFill>
          <p:spPr>
            <a:xfrm>
              <a:off x="6744525" y="6123423"/>
              <a:ext cx="1205336" cy="635876"/>
            </a:xfrm>
            <a:prstGeom prst="rect">
              <a:avLst/>
            </a:prstGeom>
          </p:spPr>
        </p:pic>
        <p:pic>
          <p:nvPicPr>
            <p:cNvPr id="23" name="Picture 22" descr="A picture containing old, stack&#10;&#10;Description automatically generated">
              <a:extLst>
                <a:ext uri="{FF2B5EF4-FFF2-40B4-BE49-F238E27FC236}">
                  <a16:creationId xmlns:a16="http://schemas.microsoft.com/office/drawing/2014/main" id="{2D1E04C9-F7BC-C4F8-59ED-A4E117F34FA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9861" y="5476668"/>
              <a:ext cx="1282515" cy="1282515"/>
            </a:xfrm>
            <a:prstGeom prst="rect">
              <a:avLst/>
            </a:prstGeom>
          </p:spPr>
        </p:pic>
      </p:grpSp>
    </p:spTree>
    <p:extLst>
      <p:ext uri="{BB962C8B-B14F-4D97-AF65-F5344CB8AC3E}">
        <p14:creationId xmlns:p14="http://schemas.microsoft.com/office/powerpoint/2010/main" val="2994241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1A4CC-127E-DE8A-7856-408D9F1897F0}"/>
              </a:ext>
            </a:extLst>
          </p:cNvPr>
          <p:cNvSpPr>
            <a:spLocks noGrp="1"/>
          </p:cNvSpPr>
          <p:nvPr>
            <p:ph type="title"/>
          </p:nvPr>
        </p:nvSpPr>
        <p:spPr/>
        <p:txBody>
          <a:bodyPr/>
          <a:lstStyle/>
          <a:p>
            <a:r>
              <a:rPr lang="en-US" dirty="0">
                <a:cs typeface="Calibri Light"/>
              </a:rPr>
              <a:t>WINE PACKAING SAYS IT ALL</a:t>
            </a:r>
            <a:endParaRPr lang="en-US" dirty="0"/>
          </a:p>
        </p:txBody>
      </p:sp>
      <p:sp>
        <p:nvSpPr>
          <p:cNvPr id="3" name="Content Placeholder 2">
            <a:extLst>
              <a:ext uri="{FF2B5EF4-FFF2-40B4-BE49-F238E27FC236}">
                <a16:creationId xmlns:a16="http://schemas.microsoft.com/office/drawing/2014/main" id="{56D30E0E-0F80-2441-6A30-47C2C75E6E5B}"/>
              </a:ext>
            </a:extLst>
          </p:cNvPr>
          <p:cNvSpPr>
            <a:spLocks noGrp="1"/>
          </p:cNvSpPr>
          <p:nvPr>
            <p:ph idx="1"/>
          </p:nvPr>
        </p:nvSpPr>
        <p:spPr/>
        <p:txBody>
          <a:bodyPr vert="horz" lIns="91440" tIns="45720" rIns="91440" bIns="45720" rtlCol="0" anchor="t">
            <a:normAutofit fontScale="70000" lnSpcReduction="20000"/>
          </a:bodyPr>
          <a:lstStyle/>
          <a:p>
            <a:pPr marL="0" indent="0">
              <a:buNone/>
            </a:pPr>
            <a:r>
              <a:rPr lang="en-US" b="1" dirty="0">
                <a:ea typeface="+mn-lt"/>
                <a:cs typeface="+mn-lt"/>
              </a:rPr>
              <a:t>Give your brand the edge at the shelf.</a:t>
            </a:r>
            <a:r>
              <a:rPr lang="en-US" dirty="0">
                <a:ea typeface="+mn-lt"/>
                <a:cs typeface="+mn-lt"/>
              </a:rPr>
              <a:t> </a:t>
            </a:r>
            <a:endParaRPr lang="en-US">
              <a:cs typeface="Calibri" panose="020F0502020204030204"/>
            </a:endParaRPr>
          </a:p>
          <a:p>
            <a:r>
              <a:rPr lang="en-US" dirty="0">
                <a:ea typeface="+mn-lt"/>
                <a:cs typeface="+mn-lt"/>
              </a:rPr>
              <a:t>Wine brands all want the same thing: to sell more beverages. We help you achieve this goal by going beyond materials, converting and printing to understand your brands—then build customized solutions that help you succeed. </a:t>
            </a:r>
            <a:endParaRPr lang="en-US"/>
          </a:p>
          <a:p>
            <a:r>
              <a:rPr lang="en-US" dirty="0">
                <a:ea typeface="+mn-lt"/>
                <a:cs typeface="+mn-lt"/>
              </a:rPr>
              <a:t>A key to this success is our ability to identify growth opportunities through primary and secondary research. Our team of marketing and packaging experts uses these tools to gain important market and consumer insights that help you develop new, innovative, secondary packaging approaches that will make your brands value and message. </a:t>
            </a:r>
            <a:endParaRPr lang="en-US" dirty="0">
              <a:cs typeface="Calibri"/>
            </a:endParaRPr>
          </a:p>
          <a:p>
            <a:r>
              <a:rPr lang="en-US" dirty="0">
                <a:ea typeface="+mn-lt"/>
                <a:cs typeface="+mn-lt"/>
              </a:rPr>
              <a:t>By focusing on packaging from a branding perspective, we add significantly more value to the finished product—creating secondary packaging that supports your brand’s values, meets consumers’ expectations and helps your brand stand out from competitors. </a:t>
            </a:r>
            <a:endParaRPr lang="en-US"/>
          </a:p>
          <a:p>
            <a:endParaRPr lang="en-US" dirty="0">
              <a:ea typeface="+mn-lt"/>
              <a:cs typeface="+mn-lt"/>
            </a:endParaRPr>
          </a:p>
          <a:p>
            <a:pPr marL="0" indent="0" algn="ctr">
              <a:buNone/>
            </a:pPr>
            <a:r>
              <a:rPr lang="en-US" sz="4100" b="1" dirty="0">
                <a:ea typeface="+mn-lt"/>
                <a:cs typeface="+mn-lt"/>
              </a:rPr>
              <a:t>75%of beverage purchase decisions are made in-aisle </a:t>
            </a:r>
            <a:endParaRPr lang="en-US" sz="4100" b="1">
              <a:cs typeface="Calibri" panose="020F0502020204030204"/>
            </a:endParaRPr>
          </a:p>
        </p:txBody>
      </p:sp>
    </p:spTree>
    <p:extLst>
      <p:ext uri="{BB962C8B-B14F-4D97-AF65-F5344CB8AC3E}">
        <p14:creationId xmlns:p14="http://schemas.microsoft.com/office/powerpoint/2010/main" val="2241771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17EF2-EAB3-BF24-8E97-334991594D9A}"/>
              </a:ext>
            </a:extLst>
          </p:cNvPr>
          <p:cNvSpPr>
            <a:spLocks noGrp="1"/>
          </p:cNvSpPr>
          <p:nvPr>
            <p:ph type="title"/>
          </p:nvPr>
        </p:nvSpPr>
        <p:spPr/>
        <p:txBody>
          <a:bodyPr/>
          <a:lstStyle/>
          <a:p>
            <a:r>
              <a:rPr lang="en-US" dirty="0">
                <a:cs typeface="Calibri Light"/>
              </a:rPr>
              <a:t>Innovative Package Design</a:t>
            </a:r>
          </a:p>
        </p:txBody>
      </p:sp>
      <p:sp>
        <p:nvSpPr>
          <p:cNvPr id="3" name="Content Placeholder 2">
            <a:extLst>
              <a:ext uri="{FF2B5EF4-FFF2-40B4-BE49-F238E27FC236}">
                <a16:creationId xmlns:a16="http://schemas.microsoft.com/office/drawing/2014/main" id="{3389A9D5-22B3-15BC-9A16-F359E83AC45A}"/>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n-US" b="1" dirty="0">
                <a:ea typeface="+mn-lt"/>
                <a:cs typeface="+mn-lt"/>
              </a:rPr>
              <a:t>Think bigger, design smarter—sell faster.</a:t>
            </a:r>
            <a:r>
              <a:rPr lang="en-US" dirty="0">
                <a:ea typeface="+mn-lt"/>
                <a:cs typeface="+mn-lt"/>
              </a:rPr>
              <a:t> </a:t>
            </a:r>
            <a:endParaRPr lang="en-US" dirty="0">
              <a:cs typeface="Calibri" panose="020F0502020204030204"/>
            </a:endParaRPr>
          </a:p>
          <a:p>
            <a:r>
              <a:rPr lang="en-US" dirty="0">
                <a:ea typeface="+mn-lt"/>
                <a:cs typeface="+mn-lt"/>
              </a:rPr>
              <a:t>Innovative packaging solutions are most effective when they are delivered quickly—giving beverage brands a distinct in-market advantage over their competitors. Typical design, development and implementation processes for packaging can take far too long for brands to wait to see results. </a:t>
            </a:r>
            <a:endParaRPr lang="en-US" dirty="0"/>
          </a:p>
          <a:p>
            <a:r>
              <a:rPr lang="en-US" dirty="0">
                <a:ea typeface="+mn-lt"/>
                <a:cs typeface="+mn-lt"/>
              </a:rPr>
              <a:t>We have an experienced  team and professional designers who know and understand the value and importance of brand imaging, design process and cost-effective solutions. Because of this deep experience, we can then commercialize designs into a cost-effective, manufacturable solution that can be implemented quickly and efficiently using our extensive industry knowledge and capabilities. </a:t>
            </a:r>
            <a:endParaRPr lang="en-US" dirty="0"/>
          </a:p>
        </p:txBody>
      </p:sp>
    </p:spTree>
    <p:extLst>
      <p:ext uri="{BB962C8B-B14F-4D97-AF65-F5344CB8AC3E}">
        <p14:creationId xmlns:p14="http://schemas.microsoft.com/office/powerpoint/2010/main" val="3402343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D464B-0AC4-9E98-1547-124AD668887E}"/>
              </a:ext>
            </a:extLst>
          </p:cNvPr>
          <p:cNvSpPr>
            <a:spLocks noGrp="1"/>
          </p:cNvSpPr>
          <p:nvPr>
            <p:ph type="title"/>
          </p:nvPr>
        </p:nvSpPr>
        <p:spPr/>
        <p:txBody>
          <a:bodyPr/>
          <a:lstStyle/>
          <a:p>
            <a:r>
              <a:rPr lang="en-US" dirty="0">
                <a:cs typeface="Calibri Light"/>
              </a:rPr>
              <a:t>WINE PACKAGING</a:t>
            </a:r>
            <a:endParaRPr lang="en-US" dirty="0"/>
          </a:p>
        </p:txBody>
      </p:sp>
      <p:sp>
        <p:nvSpPr>
          <p:cNvPr id="3" name="Text Placeholder 2">
            <a:extLst>
              <a:ext uri="{FF2B5EF4-FFF2-40B4-BE49-F238E27FC236}">
                <a16:creationId xmlns:a16="http://schemas.microsoft.com/office/drawing/2014/main" id="{7A8C287A-8E58-7B0F-F34F-E480C882CFEE}"/>
              </a:ext>
            </a:extLst>
          </p:cNvPr>
          <p:cNvSpPr>
            <a:spLocks noGrp="1"/>
          </p:cNvSpPr>
          <p:nvPr>
            <p:ph type="body" idx="1"/>
          </p:nvPr>
        </p:nvSpPr>
        <p:spPr/>
        <p:txBody>
          <a:bodyPr/>
          <a:lstStyle/>
          <a:p>
            <a:r>
              <a:rPr lang="en-US" dirty="0">
                <a:cs typeface="Calibri"/>
              </a:rPr>
              <a:t>PACKAGING TYPE</a:t>
            </a:r>
            <a:endParaRPr lang="en-US" dirty="0"/>
          </a:p>
        </p:txBody>
      </p:sp>
      <p:sp>
        <p:nvSpPr>
          <p:cNvPr id="4" name="Content Placeholder 3">
            <a:extLst>
              <a:ext uri="{FF2B5EF4-FFF2-40B4-BE49-F238E27FC236}">
                <a16:creationId xmlns:a16="http://schemas.microsoft.com/office/drawing/2014/main" id="{532D0CDE-4E8A-EEF1-DEAA-D1EC8C820B53}"/>
              </a:ext>
            </a:extLst>
          </p:cNvPr>
          <p:cNvSpPr>
            <a:spLocks noGrp="1"/>
          </p:cNvSpPr>
          <p:nvPr>
            <p:ph sz="half" idx="2"/>
          </p:nvPr>
        </p:nvSpPr>
        <p:spPr/>
        <p:txBody>
          <a:bodyPr vert="horz" lIns="91440" tIns="45720" rIns="91440" bIns="45720" rtlCol="0" anchor="t">
            <a:normAutofit/>
          </a:bodyPr>
          <a:lstStyle/>
          <a:p>
            <a:r>
              <a:rPr lang="en-US" dirty="0">
                <a:ea typeface="+mn-lt"/>
                <a:cs typeface="+mn-lt"/>
              </a:rPr>
              <a:t>Glass Bottles</a:t>
            </a:r>
          </a:p>
          <a:p>
            <a:r>
              <a:rPr lang="en-US" dirty="0">
                <a:ea typeface="+mn-lt"/>
                <a:cs typeface="+mn-lt"/>
              </a:rPr>
              <a:t>Aluminum Bottles</a:t>
            </a:r>
          </a:p>
          <a:p>
            <a:r>
              <a:rPr lang="en-US" dirty="0">
                <a:ea typeface="+mn-lt"/>
                <a:cs typeface="+mn-lt"/>
              </a:rPr>
              <a:t>PET Recycled Bottles</a:t>
            </a:r>
          </a:p>
          <a:p>
            <a:r>
              <a:rPr lang="en-US" dirty="0">
                <a:ea typeface="+mn-lt"/>
                <a:cs typeface="+mn-lt"/>
              </a:rPr>
              <a:t>Cans</a:t>
            </a:r>
          </a:p>
          <a:p>
            <a:r>
              <a:rPr lang="en-US" dirty="0">
                <a:ea typeface="+mn-lt"/>
                <a:cs typeface="+mn-lt"/>
              </a:rPr>
              <a:t>Pouches</a:t>
            </a:r>
          </a:p>
          <a:p>
            <a:r>
              <a:rPr lang="en-US" dirty="0">
                <a:ea typeface="+mn-lt"/>
                <a:cs typeface="+mn-lt"/>
              </a:rPr>
              <a:t>Boxed Wine</a:t>
            </a:r>
            <a:endParaRPr lang="en-US" dirty="0"/>
          </a:p>
        </p:txBody>
      </p:sp>
    </p:spTree>
    <p:extLst>
      <p:ext uri="{BB962C8B-B14F-4D97-AF65-F5344CB8AC3E}">
        <p14:creationId xmlns:p14="http://schemas.microsoft.com/office/powerpoint/2010/main" val="1934217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B4525F-5D36-815E-21BA-1E21BB404BCC}"/>
              </a:ext>
            </a:extLst>
          </p:cNvPr>
          <p:cNvSpPr txBox="1"/>
          <p:nvPr/>
        </p:nvSpPr>
        <p:spPr>
          <a:xfrm>
            <a:off x="379142" y="233940"/>
            <a:ext cx="2789580" cy="1754326"/>
          </a:xfrm>
          <a:prstGeom prst="rect">
            <a:avLst/>
          </a:prstGeom>
          <a:noFill/>
        </p:spPr>
        <p:txBody>
          <a:bodyPr wrap="square" rtlCol="0">
            <a:spAutoFit/>
          </a:bodyPr>
          <a:lstStyle/>
          <a:p>
            <a:r>
              <a:rPr lang="en-US" sz="5400" dirty="0">
                <a:latin typeface="Agency FB" panose="020B0503020202020204" pitchFamily="34" charset="0"/>
              </a:rPr>
              <a:t>BOTTLE</a:t>
            </a:r>
          </a:p>
          <a:p>
            <a:r>
              <a:rPr lang="en-US" sz="5400" dirty="0">
                <a:latin typeface="Agency FB" panose="020B0503020202020204" pitchFamily="34" charset="0"/>
              </a:rPr>
              <a:t>COLOR</a:t>
            </a:r>
          </a:p>
        </p:txBody>
      </p:sp>
      <p:sp>
        <p:nvSpPr>
          <p:cNvPr id="20" name="TextBox 19">
            <a:extLst>
              <a:ext uri="{FF2B5EF4-FFF2-40B4-BE49-F238E27FC236}">
                <a16:creationId xmlns:a16="http://schemas.microsoft.com/office/drawing/2014/main" id="{D9E08B34-CACB-6063-008E-E683A57F4E56}"/>
              </a:ext>
            </a:extLst>
          </p:cNvPr>
          <p:cNvSpPr txBox="1"/>
          <p:nvPr/>
        </p:nvSpPr>
        <p:spPr>
          <a:xfrm>
            <a:off x="680223" y="2665141"/>
            <a:ext cx="2107581" cy="1938992"/>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Agency FB" panose="020B0503020202020204" pitchFamily="34" charset="0"/>
              </a:rPr>
              <a:t>Emerald</a:t>
            </a:r>
          </a:p>
          <a:p>
            <a:pPr marL="342900" indent="-342900">
              <a:buFont typeface="Wingdings" panose="05000000000000000000" pitchFamily="2" charset="2"/>
              <a:buChar char="§"/>
            </a:pPr>
            <a:r>
              <a:rPr lang="en-US" sz="2400" dirty="0">
                <a:latin typeface="Agency FB" panose="020B0503020202020204" pitchFamily="34" charset="0"/>
              </a:rPr>
              <a:t>Dead leaf</a:t>
            </a:r>
          </a:p>
          <a:p>
            <a:pPr marL="342900" indent="-342900">
              <a:buFont typeface="Wingdings" panose="05000000000000000000" pitchFamily="2" charset="2"/>
              <a:buChar char="§"/>
            </a:pPr>
            <a:r>
              <a:rPr lang="en-US" sz="2400" dirty="0">
                <a:latin typeface="Agency FB" panose="020B0503020202020204" pitchFamily="34" charset="0"/>
              </a:rPr>
              <a:t>Blue</a:t>
            </a:r>
          </a:p>
          <a:p>
            <a:pPr marL="342900" indent="-342900">
              <a:buFont typeface="Wingdings" panose="05000000000000000000" pitchFamily="2" charset="2"/>
              <a:buChar char="§"/>
            </a:pPr>
            <a:r>
              <a:rPr lang="en-US" sz="2400" dirty="0">
                <a:latin typeface="Agency FB" panose="020B0503020202020204" pitchFamily="34" charset="0"/>
              </a:rPr>
              <a:t>Flint</a:t>
            </a:r>
          </a:p>
          <a:p>
            <a:pPr marL="342900" indent="-342900">
              <a:buFont typeface="Wingdings" panose="05000000000000000000" pitchFamily="2" charset="2"/>
              <a:buChar char="§"/>
            </a:pPr>
            <a:r>
              <a:rPr lang="en-US" sz="2400" dirty="0">
                <a:latin typeface="Agency FB" panose="020B0503020202020204" pitchFamily="34" charset="0"/>
              </a:rPr>
              <a:t>Amber</a:t>
            </a:r>
          </a:p>
        </p:txBody>
      </p:sp>
      <p:grpSp>
        <p:nvGrpSpPr>
          <p:cNvPr id="2" name="Group 1">
            <a:extLst>
              <a:ext uri="{FF2B5EF4-FFF2-40B4-BE49-F238E27FC236}">
                <a16:creationId xmlns:a16="http://schemas.microsoft.com/office/drawing/2014/main" id="{5687EE23-98DF-357E-1881-EEBFA4C5A563}"/>
              </a:ext>
            </a:extLst>
          </p:cNvPr>
          <p:cNvGrpSpPr/>
          <p:nvPr/>
        </p:nvGrpSpPr>
        <p:grpSpPr>
          <a:xfrm>
            <a:off x="3558828" y="972150"/>
            <a:ext cx="7693104" cy="5108559"/>
            <a:chOff x="3144942" y="390291"/>
            <a:chExt cx="8480088" cy="6133182"/>
          </a:xfrm>
        </p:grpSpPr>
        <p:pic>
          <p:nvPicPr>
            <p:cNvPr id="13" name="Picture 12" descr="A green glass bottle&#10;&#10;Description automatically generated with medium confidence">
              <a:extLst>
                <a:ext uri="{FF2B5EF4-FFF2-40B4-BE49-F238E27FC236}">
                  <a16:creationId xmlns:a16="http://schemas.microsoft.com/office/drawing/2014/main" id="{0AB5C412-4A4A-EBD6-90B8-1F7D0B78A617}"/>
                </a:ext>
              </a:extLst>
            </p:cNvPr>
            <p:cNvPicPr>
              <a:picLocks noChangeAspect="1"/>
            </p:cNvPicPr>
            <p:nvPr/>
          </p:nvPicPr>
          <p:blipFill rotWithShape="1">
            <a:blip r:embed="rId2">
              <a:extLst>
                <a:ext uri="{28A0092B-C50C-407E-A947-70E740481C1C}">
                  <a14:useLocalDpi xmlns:a14="http://schemas.microsoft.com/office/drawing/2010/main" val="0"/>
                </a:ext>
              </a:extLst>
            </a:blip>
            <a:srcRect l="21977" t="10569" r="19985"/>
            <a:stretch/>
          </p:blipFill>
          <p:spPr>
            <a:xfrm>
              <a:off x="4900527" y="390298"/>
              <a:ext cx="1800972" cy="6133171"/>
            </a:xfrm>
            <a:prstGeom prst="rect">
              <a:avLst/>
            </a:prstGeom>
          </p:spPr>
        </p:pic>
        <p:pic>
          <p:nvPicPr>
            <p:cNvPr id="3" name="Picture 2" descr="Shape, arrow&#10;&#10;Description automatically generated">
              <a:extLst>
                <a:ext uri="{FF2B5EF4-FFF2-40B4-BE49-F238E27FC236}">
                  <a16:creationId xmlns:a16="http://schemas.microsoft.com/office/drawing/2014/main" id="{EE1FF082-4E1C-0A4E-FB56-91B7319B4E30}"/>
                </a:ext>
              </a:extLst>
            </p:cNvPr>
            <p:cNvPicPr>
              <a:picLocks noChangeAspect="1"/>
            </p:cNvPicPr>
            <p:nvPr/>
          </p:nvPicPr>
          <p:blipFill rotWithShape="1">
            <a:blip r:embed="rId3">
              <a:extLst>
                <a:ext uri="{28A0092B-C50C-407E-A947-70E740481C1C}">
                  <a14:useLocalDpi xmlns:a14="http://schemas.microsoft.com/office/drawing/2010/main" val="0"/>
                </a:ext>
              </a:extLst>
            </a:blip>
            <a:srcRect l="23912" t="2764" r="26047"/>
            <a:stretch/>
          </p:blipFill>
          <p:spPr>
            <a:xfrm>
              <a:off x="6566042" y="390291"/>
              <a:ext cx="1552811" cy="6133172"/>
            </a:xfrm>
            <a:prstGeom prst="rect">
              <a:avLst/>
            </a:prstGeom>
          </p:spPr>
        </p:pic>
        <p:pic>
          <p:nvPicPr>
            <p:cNvPr id="5" name="Picture 4" descr="A picture containing beverage, alcohol&#10;&#10;Description automatically generated">
              <a:extLst>
                <a:ext uri="{FF2B5EF4-FFF2-40B4-BE49-F238E27FC236}">
                  <a16:creationId xmlns:a16="http://schemas.microsoft.com/office/drawing/2014/main" id="{ABB45820-8E8B-BB90-D921-95097F5FB001}"/>
                </a:ext>
              </a:extLst>
            </p:cNvPr>
            <p:cNvPicPr>
              <a:picLocks noChangeAspect="1"/>
            </p:cNvPicPr>
            <p:nvPr/>
          </p:nvPicPr>
          <p:blipFill rotWithShape="1">
            <a:blip r:embed="rId4">
              <a:extLst>
                <a:ext uri="{28A0092B-C50C-407E-A947-70E740481C1C}">
                  <a14:useLocalDpi xmlns:a14="http://schemas.microsoft.com/office/drawing/2010/main" val="0"/>
                </a:ext>
              </a:extLst>
            </a:blip>
            <a:srcRect l="20610" t="7092" r="22209" b="-1"/>
            <a:stretch/>
          </p:blipFill>
          <p:spPr>
            <a:xfrm>
              <a:off x="9850658" y="390291"/>
              <a:ext cx="1774372" cy="6133182"/>
            </a:xfrm>
            <a:prstGeom prst="rect">
              <a:avLst/>
            </a:prstGeom>
          </p:spPr>
        </p:pic>
        <p:pic>
          <p:nvPicPr>
            <p:cNvPr id="15" name="Picture 14" descr="A picture containing bottle, beverage, alcohol&#10;&#10;Description automatically generated">
              <a:extLst>
                <a:ext uri="{FF2B5EF4-FFF2-40B4-BE49-F238E27FC236}">
                  <a16:creationId xmlns:a16="http://schemas.microsoft.com/office/drawing/2014/main" id="{3E691B3F-BAC5-EB06-3D2E-E0FB0B3E8606}"/>
                </a:ext>
              </a:extLst>
            </p:cNvPr>
            <p:cNvPicPr>
              <a:picLocks noChangeAspect="1"/>
            </p:cNvPicPr>
            <p:nvPr/>
          </p:nvPicPr>
          <p:blipFill rotWithShape="1">
            <a:blip r:embed="rId5">
              <a:extLst>
                <a:ext uri="{28A0092B-C50C-407E-A947-70E740481C1C}">
                  <a14:useLocalDpi xmlns:a14="http://schemas.microsoft.com/office/drawing/2010/main" val="0"/>
                </a:ext>
              </a:extLst>
            </a:blip>
            <a:srcRect l="19976" t="8027" r="22843"/>
            <a:stretch/>
          </p:blipFill>
          <p:spPr>
            <a:xfrm>
              <a:off x="8076286" y="390298"/>
              <a:ext cx="1774372" cy="6133172"/>
            </a:xfrm>
            <a:prstGeom prst="rect">
              <a:avLst/>
            </a:prstGeom>
          </p:spPr>
        </p:pic>
        <p:pic>
          <p:nvPicPr>
            <p:cNvPr id="22" name="Picture 21" descr="A green bottle with a white background&#10;&#10;Description automatically generated with medium confidence">
              <a:extLst>
                <a:ext uri="{FF2B5EF4-FFF2-40B4-BE49-F238E27FC236}">
                  <a16:creationId xmlns:a16="http://schemas.microsoft.com/office/drawing/2014/main" id="{5CE3C62F-AF2E-B2A4-1276-78F0D60095A6}"/>
                </a:ext>
              </a:extLst>
            </p:cNvPr>
            <p:cNvPicPr>
              <a:picLocks noChangeAspect="1"/>
            </p:cNvPicPr>
            <p:nvPr/>
          </p:nvPicPr>
          <p:blipFill rotWithShape="1">
            <a:blip r:embed="rId6">
              <a:extLst>
                <a:ext uri="{28A0092B-C50C-407E-A947-70E740481C1C}">
                  <a14:useLocalDpi xmlns:a14="http://schemas.microsoft.com/office/drawing/2010/main" val="0"/>
                </a:ext>
              </a:extLst>
            </a:blip>
            <a:srcRect l="21279" t="6954" r="22146"/>
            <a:stretch/>
          </p:blipFill>
          <p:spPr>
            <a:xfrm>
              <a:off x="3144942" y="390291"/>
              <a:ext cx="1755585" cy="6133182"/>
            </a:xfrm>
            <a:prstGeom prst="rect">
              <a:avLst/>
            </a:prstGeom>
          </p:spPr>
        </p:pic>
      </p:grpSp>
    </p:spTree>
    <p:extLst>
      <p:ext uri="{BB962C8B-B14F-4D97-AF65-F5344CB8AC3E}">
        <p14:creationId xmlns:p14="http://schemas.microsoft.com/office/powerpoint/2010/main" val="3656304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41EA7B-263E-75CC-FA63-03EFD7DE5785}"/>
              </a:ext>
            </a:extLst>
          </p:cNvPr>
          <p:cNvSpPr txBox="1"/>
          <p:nvPr/>
        </p:nvSpPr>
        <p:spPr>
          <a:xfrm>
            <a:off x="355032" y="293112"/>
            <a:ext cx="2639035" cy="1754326"/>
          </a:xfrm>
          <a:prstGeom prst="rect">
            <a:avLst/>
          </a:prstGeom>
          <a:noFill/>
        </p:spPr>
        <p:txBody>
          <a:bodyPr wrap="square" rtlCol="0">
            <a:spAutoFit/>
          </a:bodyPr>
          <a:lstStyle/>
          <a:p>
            <a:r>
              <a:rPr lang="en-US" sz="5400" dirty="0">
                <a:latin typeface="Agency FB" panose="020B0503020202020204" pitchFamily="34" charset="0"/>
              </a:rPr>
              <a:t>BOTTLE</a:t>
            </a:r>
          </a:p>
          <a:p>
            <a:r>
              <a:rPr lang="en-US" sz="5400" dirty="0">
                <a:latin typeface="Agency FB" panose="020B0503020202020204" pitchFamily="34" charset="0"/>
              </a:rPr>
              <a:t>SHAPE</a:t>
            </a:r>
          </a:p>
        </p:txBody>
      </p:sp>
      <p:grpSp>
        <p:nvGrpSpPr>
          <p:cNvPr id="24" name="Group 23">
            <a:extLst>
              <a:ext uri="{FF2B5EF4-FFF2-40B4-BE49-F238E27FC236}">
                <a16:creationId xmlns:a16="http://schemas.microsoft.com/office/drawing/2014/main" id="{5F0D5462-3560-E74F-BD01-D800002A1618}"/>
              </a:ext>
            </a:extLst>
          </p:cNvPr>
          <p:cNvGrpSpPr/>
          <p:nvPr/>
        </p:nvGrpSpPr>
        <p:grpSpPr>
          <a:xfrm>
            <a:off x="4660039" y="664583"/>
            <a:ext cx="5313108" cy="5791201"/>
            <a:chOff x="4660039" y="827312"/>
            <a:chExt cx="5313108" cy="5791201"/>
          </a:xfrm>
        </p:grpSpPr>
        <p:pic>
          <p:nvPicPr>
            <p:cNvPr id="14" name="Picture 13" descr="A picture containing bottle, beverage, alcohol&#10;&#10;Description automatically generated">
              <a:extLst>
                <a:ext uri="{FF2B5EF4-FFF2-40B4-BE49-F238E27FC236}">
                  <a16:creationId xmlns:a16="http://schemas.microsoft.com/office/drawing/2014/main" id="{0F31A96E-5590-F7F8-D1BA-8D0970A64304}"/>
                </a:ext>
              </a:extLst>
            </p:cNvPr>
            <p:cNvPicPr>
              <a:picLocks noChangeAspect="1"/>
            </p:cNvPicPr>
            <p:nvPr/>
          </p:nvPicPr>
          <p:blipFill rotWithShape="1">
            <a:blip r:embed="rId2">
              <a:extLst>
                <a:ext uri="{28A0092B-C50C-407E-A947-70E740481C1C}">
                  <a14:useLocalDpi xmlns:a14="http://schemas.microsoft.com/office/drawing/2010/main" val="0"/>
                </a:ext>
              </a:extLst>
            </a:blip>
            <a:srcRect l="21887" t="15556" r="21633" b="2165"/>
            <a:stretch/>
          </p:blipFill>
          <p:spPr>
            <a:xfrm>
              <a:off x="8220547" y="827312"/>
              <a:ext cx="1752600" cy="5791201"/>
            </a:xfrm>
            <a:prstGeom prst="rect">
              <a:avLst/>
            </a:prstGeom>
          </p:spPr>
        </p:pic>
        <p:pic>
          <p:nvPicPr>
            <p:cNvPr id="16" name="Picture 15" descr="A picture containing bottle, tableware&#10;&#10;Description automatically generated">
              <a:extLst>
                <a:ext uri="{FF2B5EF4-FFF2-40B4-BE49-F238E27FC236}">
                  <a16:creationId xmlns:a16="http://schemas.microsoft.com/office/drawing/2014/main" id="{B00BEF2D-3FD7-4314-6FFD-D0429F714F72}"/>
                </a:ext>
              </a:extLst>
            </p:cNvPr>
            <p:cNvPicPr>
              <a:picLocks noChangeAspect="1"/>
            </p:cNvPicPr>
            <p:nvPr/>
          </p:nvPicPr>
          <p:blipFill rotWithShape="1">
            <a:blip r:embed="rId3">
              <a:extLst>
                <a:ext uri="{28A0092B-C50C-407E-A947-70E740481C1C}">
                  <a14:useLocalDpi xmlns:a14="http://schemas.microsoft.com/office/drawing/2010/main" val="0"/>
                </a:ext>
              </a:extLst>
            </a:blip>
            <a:srcRect l="18284" t="4921" r="20161" b="2064"/>
            <a:stretch/>
          </p:blipFill>
          <p:spPr>
            <a:xfrm>
              <a:off x="6412639" y="827313"/>
              <a:ext cx="1910114" cy="5791200"/>
            </a:xfrm>
            <a:prstGeom prst="rect">
              <a:avLst/>
            </a:prstGeom>
          </p:spPr>
        </p:pic>
        <p:pic>
          <p:nvPicPr>
            <p:cNvPr id="22" name="Picture 21" descr="A picture containing bottle, alcohol&#10;&#10;Description automatically generated">
              <a:extLst>
                <a:ext uri="{FF2B5EF4-FFF2-40B4-BE49-F238E27FC236}">
                  <a16:creationId xmlns:a16="http://schemas.microsoft.com/office/drawing/2014/main" id="{BE3FF7F7-23DF-0B2F-F003-EE5AA62E207E}"/>
                </a:ext>
              </a:extLst>
            </p:cNvPr>
            <p:cNvPicPr>
              <a:picLocks noChangeAspect="1"/>
            </p:cNvPicPr>
            <p:nvPr/>
          </p:nvPicPr>
          <p:blipFill rotWithShape="1">
            <a:blip r:embed="rId4">
              <a:extLst>
                <a:ext uri="{28A0092B-C50C-407E-A947-70E740481C1C}">
                  <a14:useLocalDpi xmlns:a14="http://schemas.microsoft.com/office/drawing/2010/main" val="0"/>
                </a:ext>
              </a:extLst>
            </a:blip>
            <a:srcRect l="20562" t="13492" r="22960" b="2063"/>
            <a:stretch/>
          </p:blipFill>
          <p:spPr>
            <a:xfrm>
              <a:off x="4660039" y="827313"/>
              <a:ext cx="1752600" cy="5791200"/>
            </a:xfrm>
            <a:prstGeom prst="rect">
              <a:avLst/>
            </a:prstGeom>
          </p:spPr>
        </p:pic>
      </p:grpSp>
      <p:sp>
        <p:nvSpPr>
          <p:cNvPr id="23" name="TextBox 22">
            <a:extLst>
              <a:ext uri="{FF2B5EF4-FFF2-40B4-BE49-F238E27FC236}">
                <a16:creationId xmlns:a16="http://schemas.microsoft.com/office/drawing/2014/main" id="{131660DB-B0F9-5B32-3713-D0EB357DF758}"/>
              </a:ext>
            </a:extLst>
          </p:cNvPr>
          <p:cNvSpPr txBox="1"/>
          <p:nvPr/>
        </p:nvSpPr>
        <p:spPr>
          <a:xfrm>
            <a:off x="680223" y="2665141"/>
            <a:ext cx="2313844" cy="1200329"/>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Agency FB" panose="020B0503020202020204" pitchFamily="34" charset="0"/>
              </a:rPr>
              <a:t>Bordeaux (Reds)</a:t>
            </a:r>
          </a:p>
          <a:p>
            <a:pPr marL="342900" indent="-342900">
              <a:buFont typeface="Wingdings" panose="05000000000000000000" pitchFamily="2" charset="2"/>
              <a:buChar char="§"/>
            </a:pPr>
            <a:r>
              <a:rPr lang="en-US" sz="2400" dirty="0">
                <a:latin typeface="Agency FB" panose="020B0503020202020204" pitchFamily="34" charset="0"/>
              </a:rPr>
              <a:t>Burgundy (Whites)</a:t>
            </a:r>
          </a:p>
          <a:p>
            <a:pPr marL="342900" indent="-342900">
              <a:buFont typeface="Wingdings" panose="05000000000000000000" pitchFamily="2" charset="2"/>
              <a:buChar char="§"/>
            </a:pPr>
            <a:r>
              <a:rPr lang="en-US" sz="2400" dirty="0">
                <a:latin typeface="Agency FB" panose="020B0503020202020204" pitchFamily="34" charset="0"/>
              </a:rPr>
              <a:t>Hock (Sweet)</a:t>
            </a:r>
          </a:p>
        </p:txBody>
      </p:sp>
    </p:spTree>
    <p:extLst>
      <p:ext uri="{BB962C8B-B14F-4D97-AF65-F5344CB8AC3E}">
        <p14:creationId xmlns:p14="http://schemas.microsoft.com/office/powerpoint/2010/main" val="82537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141EA7B-263E-75CC-FA63-03EFD7DE5785}"/>
              </a:ext>
            </a:extLst>
          </p:cNvPr>
          <p:cNvSpPr txBox="1"/>
          <p:nvPr/>
        </p:nvSpPr>
        <p:spPr>
          <a:xfrm>
            <a:off x="414495" y="352389"/>
            <a:ext cx="2639035" cy="1754326"/>
          </a:xfrm>
          <a:prstGeom prst="rect">
            <a:avLst/>
          </a:prstGeom>
          <a:noFill/>
        </p:spPr>
        <p:txBody>
          <a:bodyPr wrap="square" rtlCol="0">
            <a:spAutoFit/>
          </a:bodyPr>
          <a:lstStyle/>
          <a:p>
            <a:r>
              <a:rPr lang="en-US" sz="5400" dirty="0">
                <a:latin typeface="Agency FB" panose="020B0503020202020204" pitchFamily="34" charset="0"/>
              </a:rPr>
              <a:t>BOTTLE</a:t>
            </a:r>
          </a:p>
          <a:p>
            <a:r>
              <a:rPr lang="en-US" sz="5400" dirty="0">
                <a:latin typeface="Agency FB" panose="020B0503020202020204" pitchFamily="34" charset="0"/>
              </a:rPr>
              <a:t>PUNT</a:t>
            </a:r>
          </a:p>
        </p:txBody>
      </p:sp>
      <p:grpSp>
        <p:nvGrpSpPr>
          <p:cNvPr id="14" name="Group 13">
            <a:extLst>
              <a:ext uri="{FF2B5EF4-FFF2-40B4-BE49-F238E27FC236}">
                <a16:creationId xmlns:a16="http://schemas.microsoft.com/office/drawing/2014/main" id="{01AA2A35-467B-F73E-41FD-8DEEB04C7EA2}"/>
              </a:ext>
            </a:extLst>
          </p:cNvPr>
          <p:cNvGrpSpPr/>
          <p:nvPr/>
        </p:nvGrpSpPr>
        <p:grpSpPr>
          <a:xfrm>
            <a:off x="5091764" y="721890"/>
            <a:ext cx="4751442" cy="5607147"/>
            <a:chOff x="5120640" y="500509"/>
            <a:chExt cx="4751442" cy="5607147"/>
          </a:xfrm>
        </p:grpSpPr>
        <p:pic>
          <p:nvPicPr>
            <p:cNvPr id="2" name="Picture 1" descr="A green bottle with a white background&#10;&#10;Description automatically generated with medium confidence">
              <a:extLst>
                <a:ext uri="{FF2B5EF4-FFF2-40B4-BE49-F238E27FC236}">
                  <a16:creationId xmlns:a16="http://schemas.microsoft.com/office/drawing/2014/main" id="{A48D8646-2749-B3DB-27D9-B4B49742C8CC}"/>
                </a:ext>
              </a:extLst>
            </p:cNvPr>
            <p:cNvPicPr>
              <a:picLocks noChangeAspect="1"/>
            </p:cNvPicPr>
            <p:nvPr/>
          </p:nvPicPr>
          <p:blipFill rotWithShape="1">
            <a:blip r:embed="rId2">
              <a:extLst>
                <a:ext uri="{28A0092B-C50C-407E-A947-70E740481C1C}">
                  <a14:useLocalDpi xmlns:a14="http://schemas.microsoft.com/office/drawing/2010/main" val="0"/>
                </a:ext>
              </a:extLst>
            </a:blip>
            <a:srcRect l="24263" t="11984" r="23419" b="3256"/>
            <a:stretch/>
          </p:blipFill>
          <p:spPr>
            <a:xfrm>
              <a:off x="6776186" y="500509"/>
              <a:ext cx="1568917" cy="5607145"/>
            </a:xfrm>
            <a:prstGeom prst="rect">
              <a:avLst/>
            </a:prstGeom>
            <a:effectLst/>
          </p:spPr>
        </p:pic>
        <p:pic>
          <p:nvPicPr>
            <p:cNvPr id="10" name="Picture 9" descr="A green glass bottle&#10;&#10;Description automatically generated with medium confidence">
              <a:extLst>
                <a:ext uri="{FF2B5EF4-FFF2-40B4-BE49-F238E27FC236}">
                  <a16:creationId xmlns:a16="http://schemas.microsoft.com/office/drawing/2014/main" id="{5D744777-B092-5131-615C-2107E6A81C03}"/>
                </a:ext>
              </a:extLst>
            </p:cNvPr>
            <p:cNvPicPr>
              <a:picLocks noChangeAspect="1"/>
            </p:cNvPicPr>
            <p:nvPr/>
          </p:nvPicPr>
          <p:blipFill rotWithShape="1">
            <a:blip r:embed="rId3">
              <a:extLst>
                <a:ext uri="{28A0092B-C50C-407E-A947-70E740481C1C}">
                  <a14:useLocalDpi xmlns:a14="http://schemas.microsoft.com/office/drawing/2010/main" val="0"/>
                </a:ext>
              </a:extLst>
            </a:blip>
            <a:srcRect l="23482" t="14700" r="23166" b="3540"/>
            <a:stretch/>
          </p:blipFill>
          <p:spPr>
            <a:xfrm>
              <a:off x="5120640" y="500511"/>
              <a:ext cx="1655546" cy="5607145"/>
            </a:xfrm>
            <a:prstGeom prst="rect">
              <a:avLst/>
            </a:prstGeom>
          </p:spPr>
        </p:pic>
        <p:pic>
          <p:nvPicPr>
            <p:cNvPr id="12" name="Picture 11" descr="A green bottle with a white background&#10;&#10;Description automatically generated with medium confidence">
              <a:extLst>
                <a:ext uri="{FF2B5EF4-FFF2-40B4-BE49-F238E27FC236}">
                  <a16:creationId xmlns:a16="http://schemas.microsoft.com/office/drawing/2014/main" id="{9508131D-67B1-96A2-FEFC-551D9A32223B}"/>
                </a:ext>
              </a:extLst>
            </p:cNvPr>
            <p:cNvPicPr>
              <a:picLocks noChangeAspect="1"/>
            </p:cNvPicPr>
            <p:nvPr/>
          </p:nvPicPr>
          <p:blipFill rotWithShape="1">
            <a:blip r:embed="rId4">
              <a:extLst>
                <a:ext uri="{28A0092B-C50C-407E-A947-70E740481C1C}">
                  <a14:useLocalDpi xmlns:a14="http://schemas.microsoft.com/office/drawing/2010/main" val="0"/>
                </a:ext>
              </a:extLst>
            </a:blip>
            <a:srcRect l="23945" t="12689" r="25495" b="3306"/>
            <a:stretch/>
          </p:blipFill>
          <p:spPr>
            <a:xfrm>
              <a:off x="8345104" y="500509"/>
              <a:ext cx="1526978" cy="5607145"/>
            </a:xfrm>
            <a:prstGeom prst="rect">
              <a:avLst/>
            </a:prstGeom>
          </p:spPr>
        </p:pic>
      </p:grpSp>
      <p:sp>
        <p:nvSpPr>
          <p:cNvPr id="13" name="TextBox 12">
            <a:extLst>
              <a:ext uri="{FF2B5EF4-FFF2-40B4-BE49-F238E27FC236}">
                <a16:creationId xmlns:a16="http://schemas.microsoft.com/office/drawing/2014/main" id="{786D7BAA-79AF-816C-0482-C07D05038E7B}"/>
              </a:ext>
            </a:extLst>
          </p:cNvPr>
          <p:cNvSpPr txBox="1"/>
          <p:nvPr/>
        </p:nvSpPr>
        <p:spPr>
          <a:xfrm>
            <a:off x="680223" y="2665141"/>
            <a:ext cx="2107581" cy="1200329"/>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Agency FB" panose="020B0503020202020204" pitchFamily="34" charset="0"/>
              </a:rPr>
              <a:t>Flat</a:t>
            </a:r>
          </a:p>
          <a:p>
            <a:pPr marL="342900" indent="-342900">
              <a:buFont typeface="Wingdings" panose="05000000000000000000" pitchFamily="2" charset="2"/>
              <a:buChar char="§"/>
            </a:pPr>
            <a:r>
              <a:rPr lang="en-US" sz="2400" dirty="0">
                <a:latin typeface="Agency FB" panose="020B0503020202020204" pitchFamily="34" charset="0"/>
              </a:rPr>
              <a:t>Half Punt</a:t>
            </a:r>
          </a:p>
          <a:p>
            <a:pPr marL="342900" indent="-342900">
              <a:buFont typeface="Wingdings" panose="05000000000000000000" pitchFamily="2" charset="2"/>
              <a:buChar char="§"/>
            </a:pPr>
            <a:r>
              <a:rPr lang="en-US" sz="2400" dirty="0">
                <a:latin typeface="Agency FB" panose="020B0503020202020204" pitchFamily="34" charset="0"/>
              </a:rPr>
              <a:t>Full Punt</a:t>
            </a:r>
          </a:p>
        </p:txBody>
      </p:sp>
    </p:spTree>
    <p:extLst>
      <p:ext uri="{BB962C8B-B14F-4D97-AF65-F5344CB8AC3E}">
        <p14:creationId xmlns:p14="http://schemas.microsoft.com/office/powerpoint/2010/main" val="378145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DEB5BB3-3B89-219D-5307-48542E275173}"/>
              </a:ext>
            </a:extLst>
          </p:cNvPr>
          <p:cNvSpPr txBox="1"/>
          <p:nvPr/>
        </p:nvSpPr>
        <p:spPr>
          <a:xfrm>
            <a:off x="342221" y="64102"/>
            <a:ext cx="2299402" cy="1754326"/>
          </a:xfrm>
          <a:prstGeom prst="rect">
            <a:avLst/>
          </a:prstGeom>
          <a:noFill/>
        </p:spPr>
        <p:txBody>
          <a:bodyPr wrap="square" rtlCol="0">
            <a:spAutoFit/>
          </a:bodyPr>
          <a:lstStyle/>
          <a:p>
            <a:r>
              <a:rPr lang="en-US" sz="5400" dirty="0">
                <a:latin typeface="Agency FB" panose="020B0503020202020204" pitchFamily="34" charset="0"/>
              </a:rPr>
              <a:t>BOTTLE</a:t>
            </a:r>
          </a:p>
          <a:p>
            <a:r>
              <a:rPr lang="en-US" sz="5400" dirty="0">
                <a:latin typeface="Agency FB" panose="020B0503020202020204" pitchFamily="34" charset="0"/>
              </a:rPr>
              <a:t>CLOSURE</a:t>
            </a:r>
          </a:p>
        </p:txBody>
      </p:sp>
      <p:pic>
        <p:nvPicPr>
          <p:cNvPr id="3" name="Picture 2" descr="Shape, arrow&#10;&#10;Description automatically generated">
            <a:extLst>
              <a:ext uri="{FF2B5EF4-FFF2-40B4-BE49-F238E27FC236}">
                <a16:creationId xmlns:a16="http://schemas.microsoft.com/office/drawing/2014/main" id="{2829B106-DC93-A7D5-1586-AA3303FD7C05}"/>
              </a:ext>
            </a:extLst>
          </p:cNvPr>
          <p:cNvPicPr>
            <a:picLocks noChangeAspect="1"/>
          </p:cNvPicPr>
          <p:nvPr/>
        </p:nvPicPr>
        <p:blipFill rotWithShape="1">
          <a:blip r:embed="rId2">
            <a:extLst>
              <a:ext uri="{28A0092B-C50C-407E-A947-70E740481C1C}">
                <a14:useLocalDpi xmlns:a14="http://schemas.microsoft.com/office/drawing/2010/main" val="0"/>
              </a:ext>
            </a:extLst>
          </a:blip>
          <a:srcRect l="22971" t="3056" r="21317" b="5025"/>
          <a:stretch/>
        </p:blipFill>
        <p:spPr>
          <a:xfrm>
            <a:off x="7734819" y="720018"/>
            <a:ext cx="1609116" cy="5850619"/>
          </a:xfrm>
          <a:prstGeom prst="rect">
            <a:avLst/>
          </a:prstGeom>
        </p:spPr>
      </p:pic>
      <p:pic>
        <p:nvPicPr>
          <p:cNvPr id="7" name="Picture 6" descr="A blue bottle of water&#10;&#10;Description automatically generated with low confidence">
            <a:extLst>
              <a:ext uri="{FF2B5EF4-FFF2-40B4-BE49-F238E27FC236}">
                <a16:creationId xmlns:a16="http://schemas.microsoft.com/office/drawing/2014/main" id="{B517ADF3-2B97-0F64-B0C9-93080ED45032}"/>
              </a:ext>
            </a:extLst>
          </p:cNvPr>
          <p:cNvPicPr>
            <a:picLocks noChangeAspect="1"/>
          </p:cNvPicPr>
          <p:nvPr/>
        </p:nvPicPr>
        <p:blipFill rotWithShape="1">
          <a:blip r:embed="rId3">
            <a:extLst>
              <a:ext uri="{28A0092B-C50C-407E-A947-70E740481C1C}">
                <a14:useLocalDpi xmlns:a14="http://schemas.microsoft.com/office/drawing/2010/main" val="0"/>
              </a:ext>
            </a:extLst>
          </a:blip>
          <a:srcRect l="21705" t="11986" r="22583" b="1528"/>
          <a:stretch/>
        </p:blipFill>
        <p:spPr>
          <a:xfrm>
            <a:off x="6125703" y="719046"/>
            <a:ext cx="1609116" cy="5848403"/>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BEC2BBE8-16EC-B052-9FEB-7CB9DE0929BC}"/>
              </a:ext>
            </a:extLst>
          </p:cNvPr>
          <p:cNvPicPr>
            <a:picLocks noChangeAspect="1"/>
          </p:cNvPicPr>
          <p:nvPr/>
        </p:nvPicPr>
        <p:blipFill rotWithShape="1">
          <a:blip r:embed="rId4">
            <a:extLst>
              <a:ext uri="{28A0092B-C50C-407E-A947-70E740481C1C}">
                <a14:useLocalDpi xmlns:a14="http://schemas.microsoft.com/office/drawing/2010/main" val="0"/>
              </a:ext>
            </a:extLst>
          </a:blip>
          <a:srcRect l="25234" t="3899" r="24446" b="4182"/>
          <a:stretch/>
        </p:blipFill>
        <p:spPr>
          <a:xfrm>
            <a:off x="9185765" y="719046"/>
            <a:ext cx="1453371" cy="5848403"/>
          </a:xfrm>
          <a:prstGeom prst="rect">
            <a:avLst/>
          </a:prstGeom>
        </p:spPr>
      </p:pic>
      <p:pic>
        <p:nvPicPr>
          <p:cNvPr id="13" name="Picture 12" descr="A blue bottle with a white background&#10;&#10;Description automatically generated with low confidence">
            <a:extLst>
              <a:ext uri="{FF2B5EF4-FFF2-40B4-BE49-F238E27FC236}">
                <a16:creationId xmlns:a16="http://schemas.microsoft.com/office/drawing/2014/main" id="{C3D11CA8-D81B-3181-0CC0-7FD474799B05}"/>
              </a:ext>
            </a:extLst>
          </p:cNvPr>
          <p:cNvPicPr>
            <a:picLocks noChangeAspect="1"/>
          </p:cNvPicPr>
          <p:nvPr/>
        </p:nvPicPr>
        <p:blipFill rotWithShape="1">
          <a:blip r:embed="rId5">
            <a:extLst>
              <a:ext uri="{28A0092B-C50C-407E-A947-70E740481C1C}">
                <a14:useLocalDpi xmlns:a14="http://schemas.microsoft.com/office/drawing/2010/main" val="0"/>
              </a:ext>
            </a:extLst>
          </a:blip>
          <a:srcRect l="24866" t="4040" r="22070" b="4040"/>
          <a:stretch/>
        </p:blipFill>
        <p:spPr>
          <a:xfrm>
            <a:off x="4620126" y="717804"/>
            <a:ext cx="1532614" cy="5850618"/>
          </a:xfrm>
          <a:prstGeom prst="rect">
            <a:avLst/>
          </a:prstGeom>
        </p:spPr>
      </p:pic>
      <p:grpSp>
        <p:nvGrpSpPr>
          <p:cNvPr id="40" name="Group 39">
            <a:extLst>
              <a:ext uri="{FF2B5EF4-FFF2-40B4-BE49-F238E27FC236}">
                <a16:creationId xmlns:a16="http://schemas.microsoft.com/office/drawing/2014/main" id="{6904127C-F1FA-2775-B78C-ED76BA2B9A48}"/>
              </a:ext>
            </a:extLst>
          </p:cNvPr>
          <p:cNvGrpSpPr/>
          <p:nvPr/>
        </p:nvGrpSpPr>
        <p:grpSpPr>
          <a:xfrm>
            <a:off x="496070" y="1953489"/>
            <a:ext cx="2654976" cy="4680165"/>
            <a:chOff x="478971" y="1644435"/>
            <a:chExt cx="2654976" cy="4680165"/>
          </a:xfrm>
        </p:grpSpPr>
        <p:sp>
          <p:nvSpPr>
            <p:cNvPr id="35" name="Rectangle 34">
              <a:extLst>
                <a:ext uri="{FF2B5EF4-FFF2-40B4-BE49-F238E27FC236}">
                  <a16:creationId xmlns:a16="http://schemas.microsoft.com/office/drawing/2014/main" id="{3E8FF12F-C7A6-CC5C-6710-E3E2D2E7EE48}"/>
                </a:ext>
              </a:extLst>
            </p:cNvPr>
            <p:cNvSpPr/>
            <p:nvPr/>
          </p:nvSpPr>
          <p:spPr>
            <a:xfrm>
              <a:off x="1888154" y="3271109"/>
              <a:ext cx="1114924" cy="14369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84ED3E4-D150-2EEF-9237-F859A981A2BB}"/>
                </a:ext>
              </a:extLst>
            </p:cNvPr>
            <p:cNvSpPr/>
            <p:nvPr/>
          </p:nvSpPr>
          <p:spPr>
            <a:xfrm>
              <a:off x="499738" y="3295365"/>
              <a:ext cx="1114924" cy="14369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4D7389-7E6C-BBE6-CD97-8B560907788D}"/>
                </a:ext>
              </a:extLst>
            </p:cNvPr>
            <p:cNvSpPr/>
            <p:nvPr/>
          </p:nvSpPr>
          <p:spPr>
            <a:xfrm>
              <a:off x="1888154" y="1644435"/>
              <a:ext cx="1114924" cy="14369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C5D198-45C8-A539-EDE7-1CAECF00F0E7}"/>
                </a:ext>
              </a:extLst>
            </p:cNvPr>
            <p:cNvSpPr/>
            <p:nvPr/>
          </p:nvSpPr>
          <p:spPr>
            <a:xfrm>
              <a:off x="509679" y="1644435"/>
              <a:ext cx="1114924" cy="14369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5AA7064-9E7E-E40F-E5B6-F2D0392285AF}"/>
                </a:ext>
              </a:extLst>
            </p:cNvPr>
            <p:cNvSpPr/>
            <p:nvPr/>
          </p:nvSpPr>
          <p:spPr>
            <a:xfrm>
              <a:off x="1872711" y="4887686"/>
              <a:ext cx="1114924" cy="14369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135D53-750A-7F71-04B4-3BE234D801BC}"/>
                </a:ext>
              </a:extLst>
            </p:cNvPr>
            <p:cNvSpPr/>
            <p:nvPr/>
          </p:nvSpPr>
          <p:spPr>
            <a:xfrm>
              <a:off x="478971" y="4887686"/>
              <a:ext cx="1114924" cy="1436914"/>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ableware&#10;&#10;Description automatically generated">
              <a:extLst>
                <a:ext uri="{FF2B5EF4-FFF2-40B4-BE49-F238E27FC236}">
                  <a16:creationId xmlns:a16="http://schemas.microsoft.com/office/drawing/2014/main" id="{038BA24E-8EB2-6F8E-C813-36EB536841D1}"/>
                </a:ext>
              </a:extLst>
            </p:cNvPr>
            <p:cNvPicPr>
              <a:picLocks noChangeAspect="1"/>
            </p:cNvPicPr>
            <p:nvPr/>
          </p:nvPicPr>
          <p:blipFill rotWithShape="1">
            <a:blip r:embed="rId6">
              <a:extLst>
                <a:ext uri="{28A0092B-C50C-407E-A947-70E740481C1C}">
                  <a14:useLocalDpi xmlns:a14="http://schemas.microsoft.com/office/drawing/2010/main" val="0"/>
                </a:ext>
              </a:extLst>
            </a:blip>
            <a:srcRect l="-1934" t="12412" r="1"/>
            <a:stretch/>
          </p:blipFill>
          <p:spPr>
            <a:xfrm>
              <a:off x="617941" y="5484792"/>
              <a:ext cx="819264" cy="673134"/>
            </a:xfrm>
            <a:prstGeom prst="rect">
              <a:avLst/>
            </a:prstGeom>
          </p:spPr>
        </p:pic>
        <p:pic>
          <p:nvPicPr>
            <p:cNvPr id="18" name="Picture 17" descr="A picture containing tableware, bottle, pepper mill&#10;&#10;Description automatically generated">
              <a:extLst>
                <a:ext uri="{FF2B5EF4-FFF2-40B4-BE49-F238E27FC236}">
                  <a16:creationId xmlns:a16="http://schemas.microsoft.com/office/drawing/2014/main" id="{224EBB5D-B0F6-377D-5CD0-6446BFB97F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9509" y="2241072"/>
              <a:ext cx="774915" cy="671209"/>
            </a:xfrm>
            <a:prstGeom prst="rect">
              <a:avLst/>
            </a:prstGeom>
          </p:spPr>
        </p:pic>
        <p:pic>
          <p:nvPicPr>
            <p:cNvPr id="20" name="Picture 19" descr="A picture containing tableware, bottle&#10;&#10;Description automatically generated">
              <a:extLst>
                <a:ext uri="{FF2B5EF4-FFF2-40B4-BE49-F238E27FC236}">
                  <a16:creationId xmlns:a16="http://schemas.microsoft.com/office/drawing/2014/main" id="{A438C8EA-624F-E7E5-7DC2-9F51911151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9908" y="2241030"/>
              <a:ext cx="774915" cy="671209"/>
            </a:xfrm>
            <a:prstGeom prst="rect">
              <a:avLst/>
            </a:prstGeom>
          </p:spPr>
        </p:pic>
        <p:pic>
          <p:nvPicPr>
            <p:cNvPr id="22" name="Picture 21" descr="A picture containing bottle&#10;&#10;Description automatically generated">
              <a:extLst>
                <a:ext uri="{FF2B5EF4-FFF2-40B4-BE49-F238E27FC236}">
                  <a16:creationId xmlns:a16="http://schemas.microsoft.com/office/drawing/2014/main" id="{64AC4D75-5A22-320A-1920-AA1A7460CD7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8284" y="5508861"/>
              <a:ext cx="762000" cy="671209"/>
            </a:xfrm>
            <a:prstGeom prst="rect">
              <a:avLst/>
            </a:prstGeom>
          </p:spPr>
        </p:pic>
        <p:pic>
          <p:nvPicPr>
            <p:cNvPr id="24" name="Picture 23" descr="A close-up of a fire extinguisher&#10;&#10;Description automatically generated with medium confidence">
              <a:extLst>
                <a:ext uri="{FF2B5EF4-FFF2-40B4-BE49-F238E27FC236}">
                  <a16:creationId xmlns:a16="http://schemas.microsoft.com/office/drawing/2014/main" id="{B76AC561-C810-C2FC-A251-0304C2FA6C4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39138" y="3814362"/>
              <a:ext cx="835658" cy="723823"/>
            </a:xfrm>
            <a:prstGeom prst="rect">
              <a:avLst/>
            </a:prstGeom>
          </p:spPr>
        </p:pic>
        <p:sp>
          <p:nvSpPr>
            <p:cNvPr id="25" name="TextBox 24">
              <a:extLst>
                <a:ext uri="{FF2B5EF4-FFF2-40B4-BE49-F238E27FC236}">
                  <a16:creationId xmlns:a16="http://schemas.microsoft.com/office/drawing/2014/main" id="{450A82FD-1FEC-54A5-28BC-61B95DC7ABA8}"/>
                </a:ext>
              </a:extLst>
            </p:cNvPr>
            <p:cNvSpPr txBox="1"/>
            <p:nvPr/>
          </p:nvSpPr>
          <p:spPr>
            <a:xfrm>
              <a:off x="595212" y="4962976"/>
              <a:ext cx="1039001" cy="369332"/>
            </a:xfrm>
            <a:prstGeom prst="rect">
              <a:avLst/>
            </a:prstGeom>
            <a:noFill/>
          </p:spPr>
          <p:txBody>
            <a:bodyPr wrap="square" rtlCol="0">
              <a:spAutoFit/>
            </a:bodyPr>
            <a:lstStyle/>
            <a:p>
              <a:r>
                <a:rPr lang="en-US" dirty="0" err="1"/>
                <a:t>Stelvin</a:t>
              </a:r>
              <a:endParaRPr lang="en-US" dirty="0"/>
            </a:p>
          </p:txBody>
        </p:sp>
        <p:sp>
          <p:nvSpPr>
            <p:cNvPr id="26" name="TextBox 25">
              <a:extLst>
                <a:ext uri="{FF2B5EF4-FFF2-40B4-BE49-F238E27FC236}">
                  <a16:creationId xmlns:a16="http://schemas.microsoft.com/office/drawing/2014/main" id="{3A104A62-3C4F-F545-6EBB-D96D3E240B53}"/>
                </a:ext>
              </a:extLst>
            </p:cNvPr>
            <p:cNvSpPr txBox="1"/>
            <p:nvPr/>
          </p:nvSpPr>
          <p:spPr>
            <a:xfrm>
              <a:off x="2183814" y="3337717"/>
              <a:ext cx="819264" cy="369332"/>
            </a:xfrm>
            <a:prstGeom prst="rect">
              <a:avLst/>
            </a:prstGeom>
            <a:noFill/>
          </p:spPr>
          <p:txBody>
            <a:bodyPr wrap="square" rtlCol="0">
              <a:spAutoFit/>
            </a:bodyPr>
            <a:lstStyle/>
            <a:p>
              <a:r>
                <a:rPr lang="en-US" dirty="0" err="1"/>
                <a:t>Ropp</a:t>
              </a:r>
              <a:endParaRPr lang="en-US" dirty="0"/>
            </a:p>
          </p:txBody>
        </p:sp>
        <p:sp>
          <p:nvSpPr>
            <p:cNvPr id="27" name="TextBox 26">
              <a:extLst>
                <a:ext uri="{FF2B5EF4-FFF2-40B4-BE49-F238E27FC236}">
                  <a16:creationId xmlns:a16="http://schemas.microsoft.com/office/drawing/2014/main" id="{FCDEEC2D-5313-B4F1-0AE2-1641476C2578}"/>
                </a:ext>
              </a:extLst>
            </p:cNvPr>
            <p:cNvSpPr txBox="1"/>
            <p:nvPr/>
          </p:nvSpPr>
          <p:spPr>
            <a:xfrm>
              <a:off x="2027787" y="4994999"/>
              <a:ext cx="959754" cy="369332"/>
            </a:xfrm>
            <a:prstGeom prst="rect">
              <a:avLst/>
            </a:prstGeom>
            <a:noFill/>
          </p:spPr>
          <p:txBody>
            <a:bodyPr wrap="square" rtlCol="0">
              <a:spAutoFit/>
            </a:bodyPr>
            <a:lstStyle/>
            <a:p>
              <a:r>
                <a:rPr lang="en-US" dirty="0"/>
                <a:t>Bar Top</a:t>
              </a:r>
            </a:p>
          </p:txBody>
        </p:sp>
        <p:sp>
          <p:nvSpPr>
            <p:cNvPr id="28" name="TextBox 27">
              <a:extLst>
                <a:ext uri="{FF2B5EF4-FFF2-40B4-BE49-F238E27FC236}">
                  <a16:creationId xmlns:a16="http://schemas.microsoft.com/office/drawing/2014/main" id="{625D6865-FF53-0FCD-F538-E1CEE0C2E80D}"/>
                </a:ext>
              </a:extLst>
            </p:cNvPr>
            <p:cNvSpPr txBox="1"/>
            <p:nvPr/>
          </p:nvSpPr>
          <p:spPr>
            <a:xfrm>
              <a:off x="1890198" y="1736679"/>
              <a:ext cx="1243749" cy="369332"/>
            </a:xfrm>
            <a:prstGeom prst="rect">
              <a:avLst/>
            </a:prstGeom>
            <a:noFill/>
          </p:spPr>
          <p:txBody>
            <a:bodyPr wrap="square" rtlCol="0">
              <a:spAutoFit/>
            </a:bodyPr>
            <a:lstStyle/>
            <a:p>
              <a:r>
                <a:rPr lang="en-US" dirty="0"/>
                <a:t>Screw Top</a:t>
              </a:r>
            </a:p>
          </p:txBody>
        </p:sp>
        <p:sp>
          <p:nvSpPr>
            <p:cNvPr id="29" name="TextBox 28">
              <a:extLst>
                <a:ext uri="{FF2B5EF4-FFF2-40B4-BE49-F238E27FC236}">
                  <a16:creationId xmlns:a16="http://schemas.microsoft.com/office/drawing/2014/main" id="{00AC50D0-F3A7-F4A8-1B82-7EDA252E1CB3}"/>
                </a:ext>
              </a:extLst>
            </p:cNvPr>
            <p:cNvSpPr txBox="1"/>
            <p:nvPr/>
          </p:nvSpPr>
          <p:spPr>
            <a:xfrm>
              <a:off x="753882" y="1702588"/>
              <a:ext cx="819264" cy="369332"/>
            </a:xfrm>
            <a:prstGeom prst="rect">
              <a:avLst/>
            </a:prstGeom>
            <a:noFill/>
          </p:spPr>
          <p:txBody>
            <a:bodyPr wrap="square" rtlCol="0">
              <a:spAutoFit/>
            </a:bodyPr>
            <a:lstStyle/>
            <a:p>
              <a:r>
                <a:rPr lang="en-US" dirty="0"/>
                <a:t>Cork</a:t>
              </a:r>
            </a:p>
          </p:txBody>
        </p:sp>
        <p:sp>
          <p:nvSpPr>
            <p:cNvPr id="37" name="TextBox 36">
              <a:extLst>
                <a:ext uri="{FF2B5EF4-FFF2-40B4-BE49-F238E27FC236}">
                  <a16:creationId xmlns:a16="http://schemas.microsoft.com/office/drawing/2014/main" id="{744CFE0D-496E-4333-3E94-86A8B446FA07}"/>
                </a:ext>
              </a:extLst>
            </p:cNvPr>
            <p:cNvSpPr txBox="1"/>
            <p:nvPr/>
          </p:nvSpPr>
          <p:spPr>
            <a:xfrm>
              <a:off x="682678" y="3337582"/>
              <a:ext cx="819264" cy="369332"/>
            </a:xfrm>
            <a:prstGeom prst="rect">
              <a:avLst/>
            </a:prstGeom>
            <a:noFill/>
          </p:spPr>
          <p:txBody>
            <a:bodyPr wrap="square" rtlCol="0">
              <a:spAutoFit/>
            </a:bodyPr>
            <a:lstStyle/>
            <a:p>
              <a:r>
                <a:rPr lang="en-US" dirty="0"/>
                <a:t>Crown</a:t>
              </a:r>
            </a:p>
          </p:txBody>
        </p:sp>
        <p:pic>
          <p:nvPicPr>
            <p:cNvPr id="39" name="Picture 38" descr="A picture containing tableware&#10;&#10;Description automatically generated">
              <a:extLst>
                <a:ext uri="{FF2B5EF4-FFF2-40B4-BE49-F238E27FC236}">
                  <a16:creationId xmlns:a16="http://schemas.microsoft.com/office/drawing/2014/main" id="{F7114961-575C-FF4B-0337-98B48ACD69D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6465" y="3782204"/>
              <a:ext cx="762000" cy="762000"/>
            </a:xfrm>
            <a:prstGeom prst="rect">
              <a:avLst/>
            </a:prstGeom>
          </p:spPr>
        </p:pic>
      </p:grpSp>
    </p:spTree>
    <p:extLst>
      <p:ext uri="{BB962C8B-B14F-4D97-AF65-F5344CB8AC3E}">
        <p14:creationId xmlns:p14="http://schemas.microsoft.com/office/powerpoint/2010/main" val="266841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7B4525F-5D36-815E-21BA-1E21BB404BCC}"/>
              </a:ext>
            </a:extLst>
          </p:cNvPr>
          <p:cNvSpPr txBox="1"/>
          <p:nvPr/>
        </p:nvSpPr>
        <p:spPr>
          <a:xfrm>
            <a:off x="339223" y="199773"/>
            <a:ext cx="2789580" cy="1754326"/>
          </a:xfrm>
          <a:prstGeom prst="rect">
            <a:avLst/>
          </a:prstGeom>
          <a:noFill/>
        </p:spPr>
        <p:txBody>
          <a:bodyPr wrap="square" rtlCol="0">
            <a:spAutoFit/>
          </a:bodyPr>
          <a:lstStyle/>
          <a:p>
            <a:r>
              <a:rPr lang="en-US" sz="5400" dirty="0">
                <a:latin typeface="Agency FB" panose="020B0503020202020204" pitchFamily="34" charset="0"/>
              </a:rPr>
              <a:t>BOTTLE</a:t>
            </a:r>
          </a:p>
          <a:p>
            <a:r>
              <a:rPr lang="en-US" sz="5400" dirty="0">
                <a:latin typeface="Agency FB" panose="020B0503020202020204" pitchFamily="34" charset="0"/>
              </a:rPr>
              <a:t>SIZE</a:t>
            </a:r>
          </a:p>
        </p:txBody>
      </p:sp>
      <p:sp>
        <p:nvSpPr>
          <p:cNvPr id="20" name="TextBox 19">
            <a:extLst>
              <a:ext uri="{FF2B5EF4-FFF2-40B4-BE49-F238E27FC236}">
                <a16:creationId xmlns:a16="http://schemas.microsoft.com/office/drawing/2014/main" id="{D9E08B34-CACB-6063-008E-E683A57F4E56}"/>
              </a:ext>
            </a:extLst>
          </p:cNvPr>
          <p:cNvSpPr txBox="1"/>
          <p:nvPr/>
        </p:nvSpPr>
        <p:spPr>
          <a:xfrm>
            <a:off x="680223" y="2665141"/>
            <a:ext cx="2107581" cy="2308324"/>
          </a:xfrm>
          <a:prstGeom prst="rect">
            <a:avLst/>
          </a:prstGeom>
          <a:noFill/>
        </p:spPr>
        <p:txBody>
          <a:bodyPr wrap="square" rtlCol="0">
            <a:spAutoFit/>
          </a:bodyPr>
          <a:lstStyle/>
          <a:p>
            <a:pPr marL="342900" indent="-342900">
              <a:buFont typeface="Wingdings" panose="05000000000000000000" pitchFamily="2" charset="2"/>
              <a:buChar char="§"/>
            </a:pPr>
            <a:r>
              <a:rPr lang="en-US" sz="2400" dirty="0">
                <a:latin typeface="Agency FB" panose="020B0503020202020204" pitchFamily="34" charset="0"/>
              </a:rPr>
              <a:t>187 ml</a:t>
            </a:r>
          </a:p>
          <a:p>
            <a:pPr marL="342900" indent="-342900">
              <a:buFont typeface="Wingdings" panose="05000000000000000000" pitchFamily="2" charset="2"/>
              <a:buChar char="§"/>
            </a:pPr>
            <a:r>
              <a:rPr lang="en-US" sz="2400" dirty="0">
                <a:latin typeface="Agency FB" panose="020B0503020202020204" pitchFamily="34" charset="0"/>
              </a:rPr>
              <a:t>375 ml</a:t>
            </a:r>
          </a:p>
          <a:p>
            <a:pPr marL="342900" indent="-342900">
              <a:buFont typeface="Wingdings" panose="05000000000000000000" pitchFamily="2" charset="2"/>
              <a:buChar char="§"/>
            </a:pPr>
            <a:r>
              <a:rPr lang="en-US" sz="2400" dirty="0">
                <a:latin typeface="Agency FB" panose="020B0503020202020204" pitchFamily="34" charset="0"/>
              </a:rPr>
              <a:t>500 ml</a:t>
            </a:r>
          </a:p>
          <a:p>
            <a:pPr marL="342900" indent="-342900">
              <a:buFont typeface="Wingdings" panose="05000000000000000000" pitchFamily="2" charset="2"/>
              <a:buChar char="§"/>
            </a:pPr>
            <a:r>
              <a:rPr lang="en-US" sz="2400" dirty="0">
                <a:latin typeface="Agency FB" panose="020B0503020202020204" pitchFamily="34" charset="0"/>
              </a:rPr>
              <a:t>750 ml</a:t>
            </a:r>
          </a:p>
          <a:p>
            <a:pPr marL="342900" indent="-342900">
              <a:buFont typeface="Wingdings" panose="05000000000000000000" pitchFamily="2" charset="2"/>
              <a:buChar char="§"/>
            </a:pPr>
            <a:r>
              <a:rPr lang="en-US" sz="2400" dirty="0">
                <a:latin typeface="Agency FB" panose="020B0503020202020204" pitchFamily="34" charset="0"/>
              </a:rPr>
              <a:t>1 liter</a:t>
            </a:r>
          </a:p>
          <a:p>
            <a:pPr marL="342900" indent="-342900">
              <a:buFont typeface="Wingdings" panose="05000000000000000000" pitchFamily="2" charset="2"/>
              <a:buChar char="§"/>
            </a:pPr>
            <a:r>
              <a:rPr lang="en-US" sz="2400" dirty="0">
                <a:latin typeface="Agency FB" panose="020B0503020202020204" pitchFamily="34" charset="0"/>
              </a:rPr>
              <a:t>1.5 liter</a:t>
            </a:r>
          </a:p>
        </p:txBody>
      </p:sp>
      <p:grpSp>
        <p:nvGrpSpPr>
          <p:cNvPr id="27" name="Group 26">
            <a:extLst>
              <a:ext uri="{FF2B5EF4-FFF2-40B4-BE49-F238E27FC236}">
                <a16:creationId xmlns:a16="http://schemas.microsoft.com/office/drawing/2014/main" id="{1A1B734E-2E21-9035-F5C5-9EF3A7DFD95C}"/>
              </a:ext>
            </a:extLst>
          </p:cNvPr>
          <p:cNvGrpSpPr/>
          <p:nvPr/>
        </p:nvGrpSpPr>
        <p:grpSpPr>
          <a:xfrm>
            <a:off x="4815312" y="450030"/>
            <a:ext cx="6307885" cy="6133183"/>
            <a:chOff x="2745881" y="274787"/>
            <a:chExt cx="6307885" cy="6133183"/>
          </a:xfrm>
        </p:grpSpPr>
        <p:pic>
          <p:nvPicPr>
            <p:cNvPr id="5" name="Picture 4" descr="A picture containing beverage, alcohol&#10;&#10;Description automatically generated">
              <a:extLst>
                <a:ext uri="{FF2B5EF4-FFF2-40B4-BE49-F238E27FC236}">
                  <a16:creationId xmlns:a16="http://schemas.microsoft.com/office/drawing/2014/main" id="{ABB45820-8E8B-BB90-D921-95097F5FB001}"/>
                </a:ext>
              </a:extLst>
            </p:cNvPr>
            <p:cNvPicPr>
              <a:picLocks noChangeAspect="1"/>
            </p:cNvPicPr>
            <p:nvPr/>
          </p:nvPicPr>
          <p:blipFill rotWithShape="1">
            <a:blip r:embed="rId2">
              <a:extLst>
                <a:ext uri="{28A0092B-C50C-407E-A947-70E740481C1C}">
                  <a14:useLocalDpi xmlns:a14="http://schemas.microsoft.com/office/drawing/2010/main" val="0"/>
                </a:ext>
              </a:extLst>
            </a:blip>
            <a:srcRect l="20610" t="7092" r="22209" b="-1"/>
            <a:stretch/>
          </p:blipFill>
          <p:spPr>
            <a:xfrm>
              <a:off x="2745881" y="274787"/>
              <a:ext cx="1774372" cy="6133182"/>
            </a:xfrm>
            <a:prstGeom prst="rect">
              <a:avLst/>
            </a:prstGeom>
          </p:spPr>
        </p:pic>
        <p:pic>
          <p:nvPicPr>
            <p:cNvPr id="23" name="Picture 22" descr="A picture containing beverage, alcohol&#10;&#10;Description automatically generated">
              <a:extLst>
                <a:ext uri="{FF2B5EF4-FFF2-40B4-BE49-F238E27FC236}">
                  <a16:creationId xmlns:a16="http://schemas.microsoft.com/office/drawing/2014/main" id="{473BB628-DD35-FCEE-0787-6A091FDFE125}"/>
                </a:ext>
              </a:extLst>
            </p:cNvPr>
            <p:cNvPicPr>
              <a:picLocks noChangeAspect="1"/>
            </p:cNvPicPr>
            <p:nvPr/>
          </p:nvPicPr>
          <p:blipFill rotWithShape="1">
            <a:blip r:embed="rId2">
              <a:extLst>
                <a:ext uri="{28A0092B-C50C-407E-A947-70E740481C1C}">
                  <a14:useLocalDpi xmlns:a14="http://schemas.microsoft.com/office/drawing/2010/main" val="0"/>
                </a:ext>
              </a:extLst>
            </a:blip>
            <a:srcRect l="20610" t="7092" r="22209" b="-1"/>
            <a:stretch/>
          </p:blipFill>
          <p:spPr>
            <a:xfrm>
              <a:off x="4520253" y="1145406"/>
              <a:ext cx="1522496" cy="5262564"/>
            </a:xfrm>
            <a:prstGeom prst="rect">
              <a:avLst/>
            </a:prstGeom>
          </p:spPr>
        </p:pic>
        <p:pic>
          <p:nvPicPr>
            <p:cNvPr id="24" name="Picture 23" descr="A picture containing beverage, alcohol&#10;&#10;Description automatically generated">
              <a:extLst>
                <a:ext uri="{FF2B5EF4-FFF2-40B4-BE49-F238E27FC236}">
                  <a16:creationId xmlns:a16="http://schemas.microsoft.com/office/drawing/2014/main" id="{172A2D05-7017-4173-0829-483F96D2A909}"/>
                </a:ext>
              </a:extLst>
            </p:cNvPr>
            <p:cNvPicPr>
              <a:picLocks noChangeAspect="1"/>
            </p:cNvPicPr>
            <p:nvPr/>
          </p:nvPicPr>
          <p:blipFill rotWithShape="1">
            <a:blip r:embed="rId2">
              <a:extLst>
                <a:ext uri="{28A0092B-C50C-407E-A947-70E740481C1C}">
                  <a14:useLocalDpi xmlns:a14="http://schemas.microsoft.com/office/drawing/2010/main" val="0"/>
                </a:ext>
              </a:extLst>
            </a:blip>
            <a:srcRect l="20610" t="7092" r="22209" b="-1"/>
            <a:stretch/>
          </p:blipFill>
          <p:spPr>
            <a:xfrm>
              <a:off x="6042749" y="1992428"/>
              <a:ext cx="1277447" cy="4415541"/>
            </a:xfrm>
            <a:prstGeom prst="rect">
              <a:avLst/>
            </a:prstGeom>
          </p:spPr>
        </p:pic>
        <p:pic>
          <p:nvPicPr>
            <p:cNvPr id="25" name="Picture 24" descr="A picture containing beverage, alcohol&#10;&#10;Description automatically generated">
              <a:extLst>
                <a:ext uri="{FF2B5EF4-FFF2-40B4-BE49-F238E27FC236}">
                  <a16:creationId xmlns:a16="http://schemas.microsoft.com/office/drawing/2014/main" id="{210F720E-4C3A-6FB3-3FA5-65FCE8140ED0}"/>
                </a:ext>
              </a:extLst>
            </p:cNvPr>
            <p:cNvPicPr>
              <a:picLocks noChangeAspect="1"/>
            </p:cNvPicPr>
            <p:nvPr/>
          </p:nvPicPr>
          <p:blipFill rotWithShape="1">
            <a:blip r:embed="rId2">
              <a:extLst>
                <a:ext uri="{28A0092B-C50C-407E-A947-70E740481C1C}">
                  <a14:useLocalDpi xmlns:a14="http://schemas.microsoft.com/office/drawing/2010/main" val="0"/>
                </a:ext>
              </a:extLst>
            </a:blip>
            <a:srcRect l="20610" t="7092" r="22209" b="-1"/>
            <a:stretch/>
          </p:blipFill>
          <p:spPr>
            <a:xfrm>
              <a:off x="7303333" y="2665140"/>
              <a:ext cx="1082826" cy="3742829"/>
            </a:xfrm>
            <a:prstGeom prst="rect">
              <a:avLst/>
            </a:prstGeom>
          </p:spPr>
        </p:pic>
        <p:pic>
          <p:nvPicPr>
            <p:cNvPr id="26" name="Picture 25" descr="A picture containing beverage, alcohol&#10;&#10;Description automatically generated">
              <a:extLst>
                <a:ext uri="{FF2B5EF4-FFF2-40B4-BE49-F238E27FC236}">
                  <a16:creationId xmlns:a16="http://schemas.microsoft.com/office/drawing/2014/main" id="{DE25A8D9-AAC7-D2DD-7F18-019135399F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10" t="7092" r="22209" b="-1"/>
            <a:stretch/>
          </p:blipFill>
          <p:spPr>
            <a:xfrm>
              <a:off x="8386159" y="4100361"/>
              <a:ext cx="667607" cy="2307608"/>
            </a:xfrm>
            <a:prstGeom prst="rect">
              <a:avLst/>
            </a:prstGeom>
          </p:spPr>
        </p:pic>
      </p:grpSp>
    </p:spTree>
    <p:extLst>
      <p:ext uri="{BB962C8B-B14F-4D97-AF65-F5344CB8AC3E}">
        <p14:creationId xmlns:p14="http://schemas.microsoft.com/office/powerpoint/2010/main" val="419348681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
  <TotalTime>1088</TotalTime>
  <Words>358</Words>
  <Application>Microsoft Office PowerPoint</Application>
  <PresentationFormat>Widescreen</PresentationFormat>
  <Paragraphs>65</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Agency FB</vt:lpstr>
      <vt:lpstr>Arial</vt:lpstr>
      <vt:lpstr>Corbel</vt:lpstr>
      <vt:lpstr>Wingdings</vt:lpstr>
      <vt:lpstr>Depth</vt:lpstr>
      <vt:lpstr>WINE PACKAGING SOLUTIONS</vt:lpstr>
      <vt:lpstr>WINE PACKAING SAYS IT ALL</vt:lpstr>
      <vt:lpstr>Innovative Package Design</vt:lpstr>
      <vt:lpstr>WINE PACKAGING</vt:lpstr>
      <vt:lpstr>PowerPoint Presentation</vt:lpstr>
      <vt:lpstr>PowerPoint Presentation</vt:lpstr>
      <vt:lpstr>PowerPoint Presentation</vt:lpstr>
      <vt:lpstr>PowerPoint Presentation</vt:lpstr>
      <vt:lpstr>PowerPoint Presentation</vt:lpstr>
      <vt:lpstr>BOTTLES CAPSULES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info customwineandspirits.com</cp:lastModifiedBy>
  <cp:revision>268</cp:revision>
  <dcterms:created xsi:type="dcterms:W3CDTF">2022-09-29T20:40:43Z</dcterms:created>
  <dcterms:modified xsi:type="dcterms:W3CDTF">2022-10-04T15:37:51Z</dcterms:modified>
</cp:coreProperties>
</file>